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334" r:id="rId4"/>
    <p:sldId id="335" r:id="rId5"/>
    <p:sldId id="336" r:id="rId6"/>
    <p:sldId id="337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Segoe UI" panose="020B0502040204020203" pitchFamily="3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95407" autoAdjust="0"/>
  </p:normalViewPr>
  <p:slideViewPr>
    <p:cSldViewPr snapToGrid="0">
      <p:cViewPr varScale="1">
        <p:scale>
          <a:sx n="82" d="100"/>
          <a:sy n="82" d="100"/>
        </p:scale>
        <p:origin x="1050" y="96"/>
      </p:cViewPr>
      <p:guideLst/>
    </p:cSldViewPr>
  </p:slideViewPr>
  <p:outlineViewPr>
    <p:cViewPr>
      <p:scale>
        <a:sx n="33" d="100"/>
        <a:sy n="33" d="100"/>
      </p:scale>
      <p:origin x="0" y="-8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9C33E-5B83-4C68-854B-905C5C872521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25112" y="73152"/>
            <a:ext cx="2468880" cy="185166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0896" y="2093976"/>
            <a:ext cx="6153912" cy="6604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D090F-EA0B-4560-B98B-5D568C2579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4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26404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endParaRPr lang="en-GB" sz="10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3100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01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77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200400" y="1828800"/>
            <a:ext cx="5732417" cy="627864"/>
          </a:xfrm>
          <a:solidFill>
            <a:srgbClr val="3399FF"/>
          </a:solidFill>
          <a:ln algn="ctr"/>
        </p:spPr>
        <p:txBody>
          <a:bodyPr wrap="square" tIns="0" rIns="0" bIns="0">
            <a:spAutoFit/>
          </a:bodyPr>
          <a:lstStyle>
            <a:lvl1pPr algn="l">
              <a:spcBef>
                <a:spcPct val="60000"/>
              </a:spcBef>
              <a:buClr>
                <a:schemeClr val="hlink"/>
              </a:buClr>
              <a:buSzPct val="90000"/>
              <a:buFontTx/>
              <a:buNone/>
              <a:defRPr sz="4800" baseline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Course #</a:t>
            </a:r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200400" y="2895600"/>
            <a:ext cx="5775960" cy="1103872"/>
          </a:xfrm>
        </p:spPr>
        <p:txBody>
          <a:bodyPr lIns="91440" tIns="45720" rIns="91440" bIns="45720"/>
          <a:lstStyle>
            <a:lvl1pPr marL="0" indent="0" algn="l">
              <a:lnSpc>
                <a:spcPct val="95000"/>
              </a:lnSpc>
              <a:spcBef>
                <a:spcPct val="60000"/>
              </a:spcBef>
              <a:buFontTx/>
              <a:buNone/>
              <a:defRPr sz="28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Course title</a:t>
            </a:r>
          </a:p>
        </p:txBody>
      </p:sp>
    </p:spTree>
    <p:extLst>
      <p:ext uri="{BB962C8B-B14F-4D97-AF65-F5344CB8AC3E}">
        <p14:creationId xmlns:p14="http://schemas.microsoft.com/office/powerpoint/2010/main" val="199045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5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1263" y="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0"/>
            <a:ext cx="5680075" cy="5378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8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1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50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992188"/>
            <a:ext cx="3798887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75" y="992188"/>
            <a:ext cx="3800475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7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4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40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24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50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12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04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5001" name="Rectangle 9"/>
          <p:cNvSpPr>
            <a:spLocks noChangeArrowheads="1"/>
          </p:cNvSpPr>
          <p:nvPr/>
        </p:nvSpPr>
        <p:spPr bwMode="auto">
          <a:xfrm>
            <a:off x="4763" y="731838"/>
            <a:ext cx="9136062" cy="6111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-2"/>
            <a:ext cx="7773988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021215"/>
            <a:ext cx="8119156" cy="51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82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8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9pPr>
    </p:titleStyle>
    <p:bodyStyle>
      <a:lvl1pPr marL="174625" indent="-17462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2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458788" indent="-169863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4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854075" indent="-173038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254125" indent="-1651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544638" indent="-16827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0018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6pPr>
      <a:lvl7pPr marL="24590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7pPr>
      <a:lvl8pPr marL="29162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8pPr>
      <a:lvl9pPr marL="33734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b04763b-6662-436e-bff2-e2dc0c09868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200400" y="2022868"/>
            <a:ext cx="5732417" cy="627864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ASP.NET Core 5 for Beginners (Customized)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Day-3</a:t>
            </a:r>
            <a:r>
              <a:rPr lang="en-GB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369765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2de11403-5404-4120-b9dc-cc323a9c3b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E3B94E-98E4-55D5-A37E-65936828C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7" y="1098015"/>
            <a:ext cx="8441662" cy="4427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6CB6CD-FE9E-6B7F-DB8D-771A7FC129D7}"/>
              </a:ext>
            </a:extLst>
          </p:cNvPr>
          <p:cNvSpPr/>
          <p:nvPr/>
        </p:nvSpPr>
        <p:spPr bwMode="auto">
          <a:xfrm>
            <a:off x="355316" y="2849451"/>
            <a:ext cx="8441662" cy="605307"/>
          </a:xfrm>
          <a:prstGeom prst="rect">
            <a:avLst/>
          </a:prstGeom>
          <a:gradFill rotWithShape="1">
            <a:gsLst>
              <a:gs pos="51000">
                <a:srgbClr val="E4CD9A">
                  <a:alpha val="20000"/>
                </a:srgbClr>
              </a:gs>
              <a:gs pos="100000">
                <a:srgbClr val="EEEFD7"/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4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EEFE3-FFB3-299C-C77A-575868ACD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Blazor</a:t>
            </a:r>
            <a:r>
              <a:rPr lang="en-US" dirty="0"/>
              <a:t> Client</a:t>
            </a:r>
          </a:p>
        </p:txBody>
      </p:sp>
      <p:pic>
        <p:nvPicPr>
          <p:cNvPr id="1042" name="Picture 18" descr="Webassembly-RST-Software-Masters">
            <a:extLst>
              <a:ext uri="{FF2B5EF4-FFF2-40B4-BE49-F238E27FC236}">
                <a16:creationId xmlns:a16="http://schemas.microsoft.com/office/drawing/2014/main" id="{467B97CF-AAB7-D6F5-19F3-7E18A9BE5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8"/>
          <a:stretch/>
        </p:blipFill>
        <p:spPr bwMode="auto">
          <a:xfrm>
            <a:off x="652255" y="1171977"/>
            <a:ext cx="7839490" cy="450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query-logo-vertical_large_square - OpenJS Foundation">
            <a:extLst>
              <a:ext uri="{FF2B5EF4-FFF2-40B4-BE49-F238E27FC236}">
                <a16:creationId xmlns:a16="http://schemas.microsoft.com/office/drawing/2014/main" id="{DBB65E01-DFFA-BFCA-0FB1-D07534A2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39" y="2724674"/>
            <a:ext cx="321970" cy="3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what is react.js? - Hashnode">
            <a:extLst>
              <a:ext uri="{FF2B5EF4-FFF2-40B4-BE49-F238E27FC236}">
                <a16:creationId xmlns:a16="http://schemas.microsoft.com/office/drawing/2014/main" id="{45194BB9-68C8-268E-C16D-FD42C9BD3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904" y="4568294"/>
            <a:ext cx="1373595" cy="74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EO Guide to Angular: Everything You Need to Know">
            <a:extLst>
              <a:ext uri="{FF2B5EF4-FFF2-40B4-BE49-F238E27FC236}">
                <a16:creationId xmlns:a16="http://schemas.microsoft.com/office/drawing/2014/main" id="{2A3CABBD-7D27-D016-1785-756A26DD7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20" y="4530795"/>
            <a:ext cx="1476375" cy="7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ow TypeScript Helps Enterprise Developers – The New Stack">
            <a:extLst>
              <a:ext uri="{FF2B5EF4-FFF2-40B4-BE49-F238E27FC236}">
                <a16:creationId xmlns:a16="http://schemas.microsoft.com/office/drawing/2014/main" id="{0E925941-5549-7F30-6916-B565D48CD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50" y="4000719"/>
            <a:ext cx="1062977" cy="59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82E04D44-BBE6-DC74-4E28-7E0838FF40BC}"/>
              </a:ext>
            </a:extLst>
          </p:cNvPr>
          <p:cNvSpPr/>
          <p:nvPr/>
        </p:nvSpPr>
        <p:spPr bwMode="auto">
          <a:xfrm>
            <a:off x="6187630" y="3394076"/>
            <a:ext cx="503618" cy="597258"/>
          </a:xfrm>
          <a:prstGeom prst="up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050" name="Picture 26" descr="Learn C# Programming – Apps on Google Play">
            <a:extLst>
              <a:ext uri="{FF2B5EF4-FFF2-40B4-BE49-F238E27FC236}">
                <a16:creationId xmlns:a16="http://schemas.microsoft.com/office/drawing/2014/main" id="{9A39BFD7-ABDA-D0F3-9250-6AD19C233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575" y="4753839"/>
            <a:ext cx="1106487" cy="11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97178421-A10A-81DB-91CA-9B51F4697E7E}"/>
              </a:ext>
            </a:extLst>
          </p:cNvPr>
          <p:cNvSpPr/>
          <p:nvPr/>
        </p:nvSpPr>
        <p:spPr bwMode="auto">
          <a:xfrm>
            <a:off x="2307462" y="4165928"/>
            <a:ext cx="503618" cy="597258"/>
          </a:xfrm>
          <a:prstGeom prst="up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5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07B5-824A-BBAA-5F5E-D12C6EEF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Blazor</a:t>
            </a:r>
            <a:r>
              <a:rPr lang="en-US" dirty="0"/>
              <a:t> Server</a:t>
            </a:r>
          </a:p>
        </p:txBody>
      </p:sp>
      <p:pic>
        <p:nvPicPr>
          <p:cNvPr id="2052" name="Picture 4" descr="The browser interacts with the app (hosted inside of an ASP.NET Core app) on the server over a SignalR connection.">
            <a:extLst>
              <a:ext uri="{FF2B5EF4-FFF2-40B4-BE49-F238E27FC236}">
                <a16:creationId xmlns:a16="http://schemas.microsoft.com/office/drawing/2014/main" id="{C977DE71-4158-4C03-3D19-CB7F65485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67951"/>
            <a:ext cx="7855366" cy="512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7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12507-E38A-CF90-D00D-766D011E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App with .NET &amp; </a:t>
            </a:r>
            <a:r>
              <a:rPr lang="en-US" dirty="0" err="1"/>
              <a:t>Blazor</a:t>
            </a:r>
            <a:endParaRPr lang="en-US" dirty="0"/>
          </a:p>
        </p:txBody>
      </p:sp>
      <p:pic>
        <p:nvPicPr>
          <p:cNvPr id="3074" name="Picture 2" descr="Hybrid apps with .NET and Blazor render UI in a Web View control, where the HTML Document Object Model (DOM) interacts with Blazor and .NET of the native desktop or mobile app.">
            <a:extLst>
              <a:ext uri="{FF2B5EF4-FFF2-40B4-BE49-F238E27FC236}">
                <a16:creationId xmlns:a16="http://schemas.microsoft.com/office/drawing/2014/main" id="{D995529E-1D16-A652-C03E-956848A07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425"/>
            <a:ext cx="9144000" cy="5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399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FE421-662F-36B5-4FA3-C31DAC71F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5648B7-B00F-71A1-5AE0-24FE0752A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700768"/>
              </p:ext>
            </p:extLst>
          </p:nvPr>
        </p:nvGraphicFramePr>
        <p:xfrm>
          <a:off x="152400" y="975123"/>
          <a:ext cx="8886091" cy="4130700"/>
        </p:xfrm>
        <a:graphic>
          <a:graphicData uri="http://schemas.openxmlformats.org/drawingml/2006/table">
            <a:tbl>
              <a:tblPr/>
              <a:tblGrid>
                <a:gridCol w="5216769">
                  <a:extLst>
                    <a:ext uri="{9D8B030D-6E8A-4147-A177-3AD203B41FA5}">
                      <a16:colId xmlns:a16="http://schemas.microsoft.com/office/drawing/2014/main" val="941860460"/>
                    </a:ext>
                  </a:extLst>
                </a:gridCol>
                <a:gridCol w="1043354">
                  <a:extLst>
                    <a:ext uri="{9D8B030D-6E8A-4147-A177-3AD203B41FA5}">
                      <a16:colId xmlns:a16="http://schemas.microsoft.com/office/drawing/2014/main" val="1124208712"/>
                    </a:ext>
                  </a:extLst>
                </a:gridCol>
                <a:gridCol w="1723292">
                  <a:extLst>
                    <a:ext uri="{9D8B030D-6E8A-4147-A177-3AD203B41FA5}">
                      <a16:colId xmlns:a16="http://schemas.microsoft.com/office/drawing/2014/main" val="2225362784"/>
                    </a:ext>
                  </a:extLst>
                </a:gridCol>
                <a:gridCol w="902676">
                  <a:extLst>
                    <a:ext uri="{9D8B030D-6E8A-4147-A177-3AD203B41FA5}">
                      <a16:colId xmlns:a16="http://schemas.microsoft.com/office/drawing/2014/main" val="3613944894"/>
                    </a:ext>
                  </a:extLst>
                </a:gridCol>
              </a:tblGrid>
              <a:tr h="23722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solidFill>
                            <a:srgbClr val="FFC000"/>
                          </a:solidFill>
                          <a:effectLst/>
                        </a:rPr>
                        <a:t>Feature</a:t>
                      </a:r>
                    </a:p>
                  </a:txBody>
                  <a:tcPr marL="46381" marR="46381" marT="23190" marB="231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17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>
                          <a:solidFill>
                            <a:srgbClr val="FFC000"/>
                          </a:solidFill>
                          <a:effectLst/>
                        </a:rPr>
                        <a:t>Blazor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  <a:effectLst/>
                        </a:rPr>
                        <a:t> Server</a:t>
                      </a:r>
                    </a:p>
                  </a:txBody>
                  <a:tcPr marL="46381" marR="46381" marT="23190" marB="231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17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>
                          <a:solidFill>
                            <a:srgbClr val="FFC000"/>
                          </a:solidFill>
                          <a:effectLst/>
                        </a:rPr>
                        <a:t>Blazor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C000"/>
                          </a:solidFill>
                          <a:effectLst/>
                        </a:rPr>
                        <a:t>WebAssembly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  <a:effectLst/>
                        </a:rPr>
                        <a:t> (WASM)</a:t>
                      </a:r>
                    </a:p>
                  </a:txBody>
                  <a:tcPr marL="46381" marR="46381" marT="23190" marB="231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17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>
                          <a:solidFill>
                            <a:srgbClr val="FFC000"/>
                          </a:solidFill>
                          <a:effectLst/>
                        </a:rPr>
                        <a:t>Blazor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  <a:effectLst/>
                        </a:rPr>
                        <a:t> Hybrid</a:t>
                      </a:r>
                    </a:p>
                  </a:txBody>
                  <a:tcPr marL="46381" marR="46381" marT="23190" marB="231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17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096555"/>
                  </a:ext>
                </a:extLst>
              </a:tr>
              <a:tr h="25422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dirty="0">
                          <a:effectLst/>
                        </a:rPr>
                        <a:t>Complete .NET API compatibility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✔️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❌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✔️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863370"/>
                  </a:ext>
                </a:extLst>
              </a:tr>
              <a:tr h="19769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Direct access to server and network resources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✔️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❌†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❌†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678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Small payload size with fast initial load time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✔️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❌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❌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348389"/>
                  </a:ext>
                </a:extLst>
              </a:tr>
              <a:tr h="25757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Near native execution speed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✔️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✔️‡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✔️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920192"/>
                  </a:ext>
                </a:extLst>
              </a:tr>
              <a:tr h="32197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App code secure and private on the server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✔️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❌†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❌†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635898"/>
                  </a:ext>
                </a:extLst>
              </a:tr>
              <a:tr h="25568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Run apps offline once downloaded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❌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✔️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✔️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55259"/>
                  </a:ext>
                </a:extLst>
              </a:tr>
              <a:tr h="19112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Static site hosting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❌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✔️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❌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834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Offloads processing to clients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❌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✔️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✔️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44004"/>
                  </a:ext>
                </a:extLst>
              </a:tr>
              <a:tr h="24834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Full access to native client capabilities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❌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❌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✔️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45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Web-based deployment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✔️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✔️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❌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390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1EAD45D-8F6D-89B4-7BA8-0A7D5D537CC2}"/>
              </a:ext>
            </a:extLst>
          </p:cNvPr>
          <p:cNvSpPr txBox="1"/>
          <p:nvPr/>
        </p:nvSpPr>
        <p:spPr>
          <a:xfrm>
            <a:off x="152400" y="5375046"/>
            <a:ext cx="85794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†</a:t>
            </a:r>
            <a:r>
              <a:rPr lang="en-US" sz="900" dirty="0" err="1"/>
              <a:t>Blazor</a:t>
            </a:r>
            <a:r>
              <a:rPr lang="en-US" sz="900" dirty="0"/>
              <a:t> </a:t>
            </a:r>
            <a:r>
              <a:rPr lang="en-US" sz="900" dirty="0" err="1"/>
              <a:t>WebAssembly</a:t>
            </a:r>
            <a:r>
              <a:rPr lang="en-US" sz="900" dirty="0"/>
              <a:t> and </a:t>
            </a:r>
            <a:r>
              <a:rPr lang="en-US" sz="900" dirty="0" err="1"/>
              <a:t>Blazor</a:t>
            </a:r>
            <a:r>
              <a:rPr lang="en-US" sz="900" dirty="0"/>
              <a:t> Hybrid apps can use server-based APIs to access server/network resources and access private </a:t>
            </a:r>
          </a:p>
          <a:p>
            <a:r>
              <a:rPr lang="en-US" sz="900" dirty="0"/>
              <a:t>  and secure app code.</a:t>
            </a:r>
          </a:p>
          <a:p>
            <a:r>
              <a:rPr lang="en-US" sz="900" dirty="0"/>
              <a:t>‡</a:t>
            </a:r>
            <a:r>
              <a:rPr lang="en-US" sz="900" dirty="0" err="1"/>
              <a:t>Blazor</a:t>
            </a:r>
            <a:r>
              <a:rPr lang="en-US" sz="900" dirty="0"/>
              <a:t> </a:t>
            </a:r>
            <a:r>
              <a:rPr lang="en-US" sz="900" dirty="0" err="1"/>
              <a:t>WebAssembly</a:t>
            </a:r>
            <a:r>
              <a:rPr lang="en-US" sz="900" dirty="0"/>
              <a:t> only reaches near-native performance with ahead-of-time (AOT) compilation.</a:t>
            </a:r>
          </a:p>
        </p:txBody>
      </p:sp>
    </p:spTree>
    <p:extLst>
      <p:ext uri="{BB962C8B-B14F-4D97-AF65-F5344CB8AC3E}">
        <p14:creationId xmlns:p14="http://schemas.microsoft.com/office/powerpoint/2010/main" val="4058629903"/>
      </p:ext>
    </p:extLst>
  </p:cSld>
  <p:clrMapOvr>
    <a:masterClrMapping/>
  </p:clrMapOvr>
</p:sld>
</file>

<file path=ppt/theme/theme1.xml><?xml version="1.0" encoding="utf-8"?>
<a:theme xmlns:a="http://schemas.openxmlformats.org/drawingml/2006/main" name="NG_MOC_Core_ModuleNew2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FFFF"/>
      </a:accent1>
      <a:accent2>
        <a:srgbClr val="8DAC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7F9BBC"/>
      </a:accent6>
      <a:hlink>
        <a:srgbClr val="006699"/>
      </a:hlink>
      <a:folHlink>
        <a:srgbClr val="000066"/>
      </a:folHlink>
    </a:clrScheme>
    <a:fontScheme name="2_Master_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Master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1FEF9"/>
        </a:accent1>
        <a:accent2>
          <a:srgbClr val="DC0081"/>
        </a:accent2>
        <a:accent3>
          <a:srgbClr val="FFFFFF"/>
        </a:accent3>
        <a:accent4>
          <a:srgbClr val="000000"/>
        </a:accent4>
        <a:accent5>
          <a:srgbClr val="DDFEFB"/>
        </a:accent5>
        <a:accent6>
          <a:srgbClr val="C70074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9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0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3333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00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99CC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66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436F9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5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E4BB0E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FFFFF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NG_MOC_Core_ModuleNew</Template>
  <TotalTime>806</TotalTime>
  <Words>183</Words>
  <Application>Microsoft Office PowerPoint</Application>
  <PresentationFormat>On-screen Show (4:3)</PresentationFormat>
  <Paragraphs>65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Wingdings</vt:lpstr>
      <vt:lpstr>Segoe UI</vt:lpstr>
      <vt:lpstr>Verdana</vt:lpstr>
      <vt:lpstr>Calibri</vt:lpstr>
      <vt:lpstr>Arial</vt:lpstr>
      <vt:lpstr>NG_MOC_Core_ModuleNew2</vt:lpstr>
      <vt:lpstr>Introduction</vt:lpstr>
      <vt:lpstr>Modules</vt:lpstr>
      <vt:lpstr>Blazor Client</vt:lpstr>
      <vt:lpstr>Blazor Server</vt:lpstr>
      <vt:lpstr>Hybrid App with .NET &amp; Blazor</vt:lpstr>
      <vt:lpstr>Comparison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</dc:title>
  <dc:creator>Richard Strange</dc:creator>
  <cp:lastModifiedBy>Corporate Trainer - Trainer 4</cp:lastModifiedBy>
  <cp:revision>78</cp:revision>
  <dcterms:created xsi:type="dcterms:W3CDTF">2019-05-28T15:35:21Z</dcterms:created>
  <dcterms:modified xsi:type="dcterms:W3CDTF">2022-09-07T00:28:52Z</dcterms:modified>
</cp:coreProperties>
</file>