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26"/>
  </p:notesMasterIdLst>
  <p:sldIdLst>
    <p:sldId id="256" r:id="rId2"/>
    <p:sldId id="307" r:id="rId3"/>
    <p:sldId id="303" r:id="rId4"/>
    <p:sldId id="258" r:id="rId5"/>
    <p:sldId id="257" r:id="rId6"/>
    <p:sldId id="259" r:id="rId7"/>
    <p:sldId id="308" r:id="rId8"/>
    <p:sldId id="310" r:id="rId9"/>
    <p:sldId id="309" r:id="rId10"/>
    <p:sldId id="311" r:id="rId11"/>
    <p:sldId id="312" r:id="rId12"/>
    <p:sldId id="314" r:id="rId13"/>
    <p:sldId id="315" r:id="rId14"/>
    <p:sldId id="316" r:id="rId15"/>
    <p:sldId id="317" r:id="rId16"/>
    <p:sldId id="320" r:id="rId17"/>
    <p:sldId id="319" r:id="rId18"/>
    <p:sldId id="323" r:id="rId19"/>
    <p:sldId id="324" r:id="rId20"/>
    <p:sldId id="325" r:id="rId21"/>
    <p:sldId id="318" r:id="rId22"/>
    <p:sldId id="326" r:id="rId23"/>
    <p:sldId id="321" r:id="rId24"/>
    <p:sldId id="313" r:id="rId25"/>
  </p:sldIdLst>
  <p:sldSz cx="9144000" cy="6858000" type="screen4x3"/>
  <p:notesSz cx="6858000" cy="9144000"/>
  <p:embeddedFontLst>
    <p:embeddedFont>
      <p:font typeface="Calibri" panose="020F0502020204030204" pitchFamily="34" charset="0"/>
      <p:regular r:id="rId27"/>
      <p:bold r:id="rId28"/>
      <p:italic r:id="rId29"/>
      <p:boldItalic r:id="rId30"/>
    </p:embeddedFont>
    <p:embeddedFont>
      <p:font typeface="Segoe UI" panose="020B0502040204020203" pitchFamily="34" charset="0"/>
      <p:regular r:id="rId31"/>
      <p:bold r:id="rId32"/>
      <p:italic r:id="rId33"/>
      <p:boldItalic r:id="rId34"/>
    </p:embeddedFont>
    <p:embeddedFont>
      <p:font typeface="Verdana" panose="020B0604030504040204" pitchFamily="34" charset="0"/>
      <p:regular r:id="rId35"/>
      <p:bold r:id="rId36"/>
      <p:italic r:id="rId37"/>
      <p:boldItalic r:id="rId38"/>
    </p:embeddedFont>
  </p:embeddedFontLst>
  <p:defaultTex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58" autoAdjust="0"/>
    <p:restoredTop sz="86391" autoAdjust="0"/>
  </p:normalViewPr>
  <p:slideViewPr>
    <p:cSldViewPr snapToGrid="0">
      <p:cViewPr varScale="1">
        <p:scale>
          <a:sx n="74" d="100"/>
          <a:sy n="74" d="100"/>
        </p:scale>
        <p:origin x="1260" y="72"/>
      </p:cViewPr>
      <p:guideLst/>
    </p:cSldViewPr>
  </p:slideViewPr>
  <p:outlineViewPr>
    <p:cViewPr>
      <p:scale>
        <a:sx n="33" d="100"/>
        <a:sy n="33" d="100"/>
      </p:scale>
      <p:origin x="0" y="-810"/>
    </p:cViewPr>
  </p:outlineViewPr>
  <p:notesTextViewPr>
    <p:cViewPr>
      <p:scale>
        <a:sx n="1" d="1"/>
        <a:sy n="1" d="1"/>
      </p:scale>
      <p:origin x="0" y="0"/>
    </p:cViewPr>
  </p:notesTextViewPr>
  <p:notesViewPr>
    <p:cSldViewPr snapToGrid="0">
      <p:cViewPr varScale="1">
        <p:scale>
          <a:sx n="85" d="100"/>
          <a:sy n="85" d="100"/>
        </p:scale>
        <p:origin x="3804"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09C33E-5B83-4C68-854B-905C5C872521}" type="datetimeFigureOut">
              <a:rPr lang="en-GB" smtClean="0"/>
              <a:t>06/09/2022</a:t>
            </a:fld>
            <a:endParaRPr lang="en-GB" dirty="0"/>
          </a:p>
        </p:txBody>
      </p:sp>
      <p:sp>
        <p:nvSpPr>
          <p:cNvPr id="4" name="Slide Image Placeholder 3"/>
          <p:cNvSpPr>
            <a:spLocks noGrp="1" noRot="1" noChangeAspect="1"/>
          </p:cNvSpPr>
          <p:nvPr>
            <p:ph type="sldImg" idx="2"/>
          </p:nvPr>
        </p:nvSpPr>
        <p:spPr>
          <a:xfrm>
            <a:off x="4325112" y="73152"/>
            <a:ext cx="2468880" cy="185166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310896" y="2093976"/>
            <a:ext cx="6153912" cy="660400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4D090F-EA0B-4560-B98B-5D568C2579C9}" type="slidenum">
              <a:rPr lang="en-GB" smtClean="0"/>
              <a:t>‹#›</a:t>
            </a:fld>
            <a:endParaRPr lang="en-GB" dirty="0"/>
          </a:p>
        </p:txBody>
      </p:sp>
    </p:spTree>
    <p:extLst>
      <p:ext uri="{BB962C8B-B14F-4D97-AF65-F5344CB8AC3E}">
        <p14:creationId xmlns:p14="http://schemas.microsoft.com/office/powerpoint/2010/main" val="1562743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a:latin typeface="Arial" panose="020B060402020202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10"/>
          </p:nvPr>
        </p:nvSpPr>
        <p:spPr/>
        <p:txBody>
          <a:bodyPr/>
          <a:lstStyle/>
          <a:p>
            <a:fld id="{8A4D090F-EA0B-4560-B98B-5D568C2579C9}" type="slidenum">
              <a:rPr lang="en-GB" smtClean="0"/>
              <a:t>1</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rgbClr val="000000"/>
                </a:solidFill>
                <a:latin typeface="Arial" panose="020B0604020202020204" pitchFamily="34" charset="0"/>
              </a:rPr>
              <a:t>20778C</a:t>
            </a: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rgbClr val="336699"/>
                </a:solidFill>
                <a:latin typeface="Arial" panose="020B0604020202020204" pitchFamily="34" charset="0"/>
              </a:rPr>
              <a:t>1: Introduction to Self-Service BI Solutions</a:t>
            </a:r>
          </a:p>
        </p:txBody>
      </p:sp>
    </p:spTree>
    <p:extLst>
      <p:ext uri="{BB962C8B-B14F-4D97-AF65-F5344CB8AC3E}">
        <p14:creationId xmlns:p14="http://schemas.microsoft.com/office/powerpoint/2010/main" val="32640462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a:latin typeface="Arial" panose="020B060402020202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10"/>
          </p:nvPr>
        </p:nvSpPr>
        <p:spPr/>
        <p:txBody>
          <a:bodyPr/>
          <a:lstStyle/>
          <a:p>
            <a:fld id="{8A4D090F-EA0B-4560-B98B-5D568C2579C9}" type="slidenum">
              <a:rPr lang="en-GB" smtClean="0"/>
              <a:t>12</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rgbClr val="000000"/>
                </a:solidFill>
                <a:latin typeface="Arial" panose="020B0604020202020204" pitchFamily="34" charset="0"/>
              </a:rPr>
              <a:t>20778C</a:t>
            </a: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rgbClr val="336699"/>
                </a:solidFill>
                <a:latin typeface="Arial" panose="020B0604020202020204" pitchFamily="34" charset="0"/>
              </a:rPr>
              <a:t>1: Introduction to Self-Service BI Solutions</a:t>
            </a:r>
          </a:p>
        </p:txBody>
      </p:sp>
    </p:spTree>
    <p:extLst>
      <p:ext uri="{BB962C8B-B14F-4D97-AF65-F5344CB8AC3E}">
        <p14:creationId xmlns:p14="http://schemas.microsoft.com/office/powerpoint/2010/main" val="21174815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a:latin typeface="Arial" panose="020B060402020202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10"/>
          </p:nvPr>
        </p:nvSpPr>
        <p:spPr/>
        <p:txBody>
          <a:bodyPr/>
          <a:lstStyle/>
          <a:p>
            <a:fld id="{8A4D090F-EA0B-4560-B98B-5D568C2579C9}" type="slidenum">
              <a:rPr lang="en-GB" smtClean="0"/>
              <a:t>13</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rgbClr val="000000"/>
                </a:solidFill>
                <a:latin typeface="Arial" panose="020B0604020202020204" pitchFamily="34" charset="0"/>
              </a:rPr>
              <a:t>20778C</a:t>
            </a: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rgbClr val="336699"/>
                </a:solidFill>
                <a:latin typeface="Arial" panose="020B0604020202020204" pitchFamily="34" charset="0"/>
              </a:rPr>
              <a:t>1: Introduction to Self-Service BI Solutions</a:t>
            </a:r>
          </a:p>
        </p:txBody>
      </p:sp>
    </p:spTree>
    <p:extLst>
      <p:ext uri="{BB962C8B-B14F-4D97-AF65-F5344CB8AC3E}">
        <p14:creationId xmlns:p14="http://schemas.microsoft.com/office/powerpoint/2010/main" val="255176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a:latin typeface="Arial" panose="020B060402020202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10"/>
          </p:nvPr>
        </p:nvSpPr>
        <p:spPr/>
        <p:txBody>
          <a:bodyPr/>
          <a:lstStyle/>
          <a:p>
            <a:fld id="{8A4D090F-EA0B-4560-B98B-5D568C2579C9}" type="slidenum">
              <a:rPr lang="en-GB" smtClean="0"/>
              <a:t>14</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rgbClr val="000000"/>
                </a:solidFill>
                <a:latin typeface="Arial" panose="020B0604020202020204" pitchFamily="34" charset="0"/>
              </a:rPr>
              <a:t>20778C</a:t>
            </a: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rgbClr val="336699"/>
                </a:solidFill>
                <a:latin typeface="Arial" panose="020B0604020202020204" pitchFamily="34" charset="0"/>
              </a:rPr>
              <a:t>1: Introduction to Self-Service BI Solutions</a:t>
            </a:r>
          </a:p>
        </p:txBody>
      </p:sp>
    </p:spTree>
    <p:extLst>
      <p:ext uri="{BB962C8B-B14F-4D97-AF65-F5344CB8AC3E}">
        <p14:creationId xmlns:p14="http://schemas.microsoft.com/office/powerpoint/2010/main" val="800514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a:latin typeface="Arial" panose="020B060402020202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10"/>
          </p:nvPr>
        </p:nvSpPr>
        <p:spPr/>
        <p:txBody>
          <a:bodyPr/>
          <a:lstStyle/>
          <a:p>
            <a:fld id="{8A4D090F-EA0B-4560-B98B-5D568C2579C9}" type="slidenum">
              <a:rPr lang="en-GB" smtClean="0"/>
              <a:t>15</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rgbClr val="000000"/>
                </a:solidFill>
                <a:latin typeface="Arial" panose="020B0604020202020204" pitchFamily="34" charset="0"/>
              </a:rPr>
              <a:t>20778C</a:t>
            </a: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rgbClr val="336699"/>
                </a:solidFill>
                <a:latin typeface="Arial" panose="020B0604020202020204" pitchFamily="34" charset="0"/>
              </a:rPr>
              <a:t>1: Introduction to Self-Service BI Solutions</a:t>
            </a:r>
          </a:p>
        </p:txBody>
      </p:sp>
    </p:spTree>
    <p:extLst>
      <p:ext uri="{BB962C8B-B14F-4D97-AF65-F5344CB8AC3E}">
        <p14:creationId xmlns:p14="http://schemas.microsoft.com/office/powerpoint/2010/main" val="18359100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a:latin typeface="Arial" panose="020B060402020202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10"/>
          </p:nvPr>
        </p:nvSpPr>
        <p:spPr/>
        <p:txBody>
          <a:bodyPr/>
          <a:lstStyle/>
          <a:p>
            <a:fld id="{8A4D090F-EA0B-4560-B98B-5D568C2579C9}" type="slidenum">
              <a:rPr lang="en-GB" smtClean="0"/>
              <a:t>16</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rgbClr val="000000"/>
                </a:solidFill>
                <a:latin typeface="Arial" panose="020B0604020202020204" pitchFamily="34" charset="0"/>
              </a:rPr>
              <a:t>20778C</a:t>
            </a: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rgbClr val="336699"/>
                </a:solidFill>
                <a:latin typeface="Arial" panose="020B0604020202020204" pitchFamily="34" charset="0"/>
              </a:rPr>
              <a:t>1: Introduction to Self-Service BI Solutions</a:t>
            </a:r>
          </a:p>
        </p:txBody>
      </p:sp>
    </p:spTree>
    <p:extLst>
      <p:ext uri="{BB962C8B-B14F-4D97-AF65-F5344CB8AC3E}">
        <p14:creationId xmlns:p14="http://schemas.microsoft.com/office/powerpoint/2010/main" val="8471032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a:latin typeface="Arial" panose="020B060402020202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10"/>
          </p:nvPr>
        </p:nvSpPr>
        <p:spPr/>
        <p:txBody>
          <a:bodyPr/>
          <a:lstStyle/>
          <a:p>
            <a:fld id="{8A4D090F-EA0B-4560-B98B-5D568C2579C9}" type="slidenum">
              <a:rPr lang="en-GB" smtClean="0"/>
              <a:t>17</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rgbClr val="000000"/>
                </a:solidFill>
                <a:latin typeface="Arial" panose="020B0604020202020204" pitchFamily="34" charset="0"/>
              </a:rPr>
              <a:t>20778C</a:t>
            </a: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rgbClr val="336699"/>
                </a:solidFill>
                <a:latin typeface="Arial" panose="020B0604020202020204" pitchFamily="34" charset="0"/>
              </a:rPr>
              <a:t>1: Introduction to Self-Service BI Solutions</a:t>
            </a:r>
          </a:p>
        </p:txBody>
      </p:sp>
    </p:spTree>
    <p:extLst>
      <p:ext uri="{BB962C8B-B14F-4D97-AF65-F5344CB8AC3E}">
        <p14:creationId xmlns:p14="http://schemas.microsoft.com/office/powerpoint/2010/main" val="28027011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a:latin typeface="Arial" panose="020B060402020202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10"/>
          </p:nvPr>
        </p:nvSpPr>
        <p:spPr/>
        <p:txBody>
          <a:bodyPr/>
          <a:lstStyle/>
          <a:p>
            <a:fld id="{8A4D090F-EA0B-4560-B98B-5D568C2579C9}" type="slidenum">
              <a:rPr lang="en-GB" smtClean="0"/>
              <a:t>18</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rgbClr val="000000"/>
                </a:solidFill>
                <a:latin typeface="Arial" panose="020B0604020202020204" pitchFamily="34" charset="0"/>
              </a:rPr>
              <a:t>20778C</a:t>
            </a: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rgbClr val="336699"/>
                </a:solidFill>
                <a:latin typeface="Arial" panose="020B0604020202020204" pitchFamily="34" charset="0"/>
              </a:rPr>
              <a:t>1: Introduction to Self-Service BI Solutions</a:t>
            </a:r>
          </a:p>
        </p:txBody>
      </p:sp>
    </p:spTree>
    <p:extLst>
      <p:ext uri="{BB962C8B-B14F-4D97-AF65-F5344CB8AC3E}">
        <p14:creationId xmlns:p14="http://schemas.microsoft.com/office/powerpoint/2010/main" val="33064109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a:latin typeface="Arial" panose="020B060402020202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10"/>
          </p:nvPr>
        </p:nvSpPr>
        <p:spPr/>
        <p:txBody>
          <a:bodyPr/>
          <a:lstStyle/>
          <a:p>
            <a:fld id="{8A4D090F-EA0B-4560-B98B-5D568C2579C9}" type="slidenum">
              <a:rPr lang="en-GB" smtClean="0"/>
              <a:t>19</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rgbClr val="000000"/>
                </a:solidFill>
                <a:latin typeface="Arial" panose="020B0604020202020204" pitchFamily="34" charset="0"/>
              </a:rPr>
              <a:t>20778C</a:t>
            </a: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rgbClr val="336699"/>
                </a:solidFill>
                <a:latin typeface="Arial" panose="020B0604020202020204" pitchFamily="34" charset="0"/>
              </a:rPr>
              <a:t>1: Introduction to Self-Service BI Solutions</a:t>
            </a:r>
          </a:p>
        </p:txBody>
      </p:sp>
    </p:spTree>
    <p:extLst>
      <p:ext uri="{BB962C8B-B14F-4D97-AF65-F5344CB8AC3E}">
        <p14:creationId xmlns:p14="http://schemas.microsoft.com/office/powerpoint/2010/main" val="42862331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a:latin typeface="Arial" panose="020B060402020202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10"/>
          </p:nvPr>
        </p:nvSpPr>
        <p:spPr/>
        <p:txBody>
          <a:bodyPr/>
          <a:lstStyle/>
          <a:p>
            <a:fld id="{8A4D090F-EA0B-4560-B98B-5D568C2579C9}" type="slidenum">
              <a:rPr lang="en-GB" smtClean="0"/>
              <a:t>20</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rgbClr val="000000"/>
                </a:solidFill>
                <a:latin typeface="Arial" panose="020B0604020202020204" pitchFamily="34" charset="0"/>
              </a:rPr>
              <a:t>20778C</a:t>
            </a: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rgbClr val="336699"/>
                </a:solidFill>
                <a:latin typeface="Arial" panose="020B0604020202020204" pitchFamily="34" charset="0"/>
              </a:rPr>
              <a:t>1: Introduction to Self-Service BI Solutions</a:t>
            </a:r>
          </a:p>
        </p:txBody>
      </p:sp>
    </p:spTree>
    <p:extLst>
      <p:ext uri="{BB962C8B-B14F-4D97-AF65-F5344CB8AC3E}">
        <p14:creationId xmlns:p14="http://schemas.microsoft.com/office/powerpoint/2010/main" val="9844141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a:latin typeface="Arial" panose="020B060402020202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10"/>
          </p:nvPr>
        </p:nvSpPr>
        <p:spPr/>
        <p:txBody>
          <a:bodyPr/>
          <a:lstStyle/>
          <a:p>
            <a:fld id="{8A4D090F-EA0B-4560-B98B-5D568C2579C9}" type="slidenum">
              <a:rPr lang="en-GB" smtClean="0"/>
              <a:t>21</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rgbClr val="000000"/>
                </a:solidFill>
                <a:latin typeface="Arial" panose="020B0604020202020204" pitchFamily="34" charset="0"/>
              </a:rPr>
              <a:t>20778C</a:t>
            </a: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rgbClr val="336699"/>
                </a:solidFill>
                <a:latin typeface="Arial" panose="020B0604020202020204" pitchFamily="34" charset="0"/>
              </a:rPr>
              <a:t>1: Introduction to Self-Service BI Solutions</a:t>
            </a:r>
          </a:p>
        </p:txBody>
      </p:sp>
    </p:spTree>
    <p:extLst>
      <p:ext uri="{BB962C8B-B14F-4D97-AF65-F5344CB8AC3E}">
        <p14:creationId xmlns:p14="http://schemas.microsoft.com/office/powerpoint/2010/main" val="502682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a:latin typeface="Arial" panose="020B060402020202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10"/>
          </p:nvPr>
        </p:nvSpPr>
        <p:spPr/>
        <p:txBody>
          <a:bodyPr/>
          <a:lstStyle/>
          <a:p>
            <a:fld id="{8A4D090F-EA0B-4560-B98B-5D568C2579C9}" type="slidenum">
              <a:rPr lang="en-GB" smtClean="0"/>
              <a:t>4</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rgbClr val="000000"/>
                </a:solidFill>
                <a:latin typeface="Arial" panose="020B0604020202020204" pitchFamily="34" charset="0"/>
              </a:rPr>
              <a:t>20778C</a:t>
            </a: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rgbClr val="336699"/>
                </a:solidFill>
                <a:latin typeface="Arial" panose="020B0604020202020204" pitchFamily="34" charset="0"/>
              </a:rPr>
              <a:t>1: Introduction to Self-Service BI Solutions</a:t>
            </a:r>
          </a:p>
        </p:txBody>
      </p:sp>
    </p:spTree>
    <p:extLst>
      <p:ext uri="{BB962C8B-B14F-4D97-AF65-F5344CB8AC3E}">
        <p14:creationId xmlns:p14="http://schemas.microsoft.com/office/powerpoint/2010/main" val="23818290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a:latin typeface="Arial" panose="020B060402020202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10"/>
          </p:nvPr>
        </p:nvSpPr>
        <p:spPr/>
        <p:txBody>
          <a:bodyPr/>
          <a:lstStyle/>
          <a:p>
            <a:fld id="{8A4D090F-EA0B-4560-B98B-5D568C2579C9}" type="slidenum">
              <a:rPr lang="en-GB" smtClean="0"/>
              <a:t>22</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rgbClr val="000000"/>
                </a:solidFill>
                <a:latin typeface="Arial" panose="020B0604020202020204" pitchFamily="34" charset="0"/>
              </a:rPr>
              <a:t>20778C</a:t>
            </a: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rgbClr val="336699"/>
                </a:solidFill>
                <a:latin typeface="Arial" panose="020B0604020202020204" pitchFamily="34" charset="0"/>
              </a:rPr>
              <a:t>1: Introduction to Self-Service BI Solutions</a:t>
            </a:r>
          </a:p>
        </p:txBody>
      </p:sp>
    </p:spTree>
    <p:extLst>
      <p:ext uri="{BB962C8B-B14F-4D97-AF65-F5344CB8AC3E}">
        <p14:creationId xmlns:p14="http://schemas.microsoft.com/office/powerpoint/2010/main" val="27478821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a:latin typeface="Arial" panose="020B060402020202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10"/>
          </p:nvPr>
        </p:nvSpPr>
        <p:spPr/>
        <p:txBody>
          <a:bodyPr/>
          <a:lstStyle/>
          <a:p>
            <a:fld id="{8A4D090F-EA0B-4560-B98B-5D568C2579C9}" type="slidenum">
              <a:rPr lang="en-GB" smtClean="0"/>
              <a:t>23</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rgbClr val="000000"/>
                </a:solidFill>
                <a:latin typeface="Arial" panose="020B0604020202020204" pitchFamily="34" charset="0"/>
              </a:rPr>
              <a:t>20778C</a:t>
            </a: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rgbClr val="336699"/>
                </a:solidFill>
                <a:latin typeface="Arial" panose="020B0604020202020204" pitchFamily="34" charset="0"/>
              </a:rPr>
              <a:t>1: Introduction to Self-Service BI Solutions</a:t>
            </a:r>
          </a:p>
        </p:txBody>
      </p:sp>
    </p:spTree>
    <p:extLst>
      <p:ext uri="{BB962C8B-B14F-4D97-AF65-F5344CB8AC3E}">
        <p14:creationId xmlns:p14="http://schemas.microsoft.com/office/powerpoint/2010/main" val="1180472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a:latin typeface="Arial" panose="020B060402020202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10"/>
          </p:nvPr>
        </p:nvSpPr>
        <p:spPr/>
        <p:txBody>
          <a:bodyPr/>
          <a:lstStyle/>
          <a:p>
            <a:fld id="{8A4D090F-EA0B-4560-B98B-5D568C2579C9}" type="slidenum">
              <a:rPr lang="en-GB" smtClean="0"/>
              <a:t>24</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rgbClr val="000000"/>
                </a:solidFill>
                <a:latin typeface="Arial" panose="020B0604020202020204" pitchFamily="34" charset="0"/>
              </a:rPr>
              <a:t>20778C</a:t>
            </a: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rgbClr val="336699"/>
                </a:solidFill>
                <a:latin typeface="Arial" panose="020B0604020202020204" pitchFamily="34" charset="0"/>
              </a:rPr>
              <a:t>1: Introduction to Self-Service BI Solutions</a:t>
            </a:r>
          </a:p>
        </p:txBody>
      </p:sp>
    </p:spTree>
    <p:extLst>
      <p:ext uri="{BB962C8B-B14F-4D97-AF65-F5344CB8AC3E}">
        <p14:creationId xmlns:p14="http://schemas.microsoft.com/office/powerpoint/2010/main" val="3411067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endParaRPr lang="en-GB" sz="1000"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8A4D090F-EA0B-4560-B98B-5D568C2579C9}" type="slidenum">
              <a:rPr lang="en-GB" smtClean="0"/>
              <a:t>5</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rgbClr val="000000"/>
                </a:solidFill>
                <a:latin typeface="Arial" panose="020B0604020202020204" pitchFamily="34" charset="0"/>
              </a:rPr>
              <a:t>20778C</a:t>
            </a: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rgbClr val="336699"/>
                </a:solidFill>
                <a:latin typeface="Arial" panose="020B0604020202020204" pitchFamily="34" charset="0"/>
              </a:rPr>
              <a:t>1: Introduction to Self-Service BI Solutions</a:t>
            </a:r>
          </a:p>
        </p:txBody>
      </p:sp>
    </p:spTree>
    <p:extLst>
      <p:ext uri="{BB962C8B-B14F-4D97-AF65-F5344CB8AC3E}">
        <p14:creationId xmlns:p14="http://schemas.microsoft.com/office/powerpoint/2010/main" val="331001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a:latin typeface="Arial" panose="020B060402020202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10"/>
          </p:nvPr>
        </p:nvSpPr>
        <p:spPr/>
        <p:txBody>
          <a:bodyPr/>
          <a:lstStyle/>
          <a:p>
            <a:fld id="{8A4D090F-EA0B-4560-B98B-5D568C2579C9}" type="slidenum">
              <a:rPr lang="en-GB" smtClean="0"/>
              <a:t>6</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rgbClr val="000000"/>
                </a:solidFill>
                <a:latin typeface="Arial" panose="020B0604020202020204" pitchFamily="34" charset="0"/>
              </a:rPr>
              <a:t>20778C</a:t>
            </a: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rgbClr val="336699"/>
                </a:solidFill>
                <a:latin typeface="Arial" panose="020B0604020202020204" pitchFamily="34" charset="0"/>
              </a:rPr>
              <a:t>1: Introduction to Self-Service BI Solutions</a:t>
            </a:r>
          </a:p>
        </p:txBody>
      </p:sp>
    </p:spTree>
    <p:extLst>
      <p:ext uri="{BB962C8B-B14F-4D97-AF65-F5344CB8AC3E}">
        <p14:creationId xmlns:p14="http://schemas.microsoft.com/office/powerpoint/2010/main" val="3685158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a:latin typeface="Arial" panose="020B060402020202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10"/>
          </p:nvPr>
        </p:nvSpPr>
        <p:spPr/>
        <p:txBody>
          <a:bodyPr/>
          <a:lstStyle/>
          <a:p>
            <a:fld id="{8A4D090F-EA0B-4560-B98B-5D568C2579C9}" type="slidenum">
              <a:rPr lang="en-GB" smtClean="0"/>
              <a:t>7</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rgbClr val="000000"/>
                </a:solidFill>
                <a:latin typeface="Arial" panose="020B0604020202020204" pitchFamily="34" charset="0"/>
              </a:rPr>
              <a:t>20778C</a:t>
            </a: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rgbClr val="336699"/>
                </a:solidFill>
                <a:latin typeface="Arial" panose="020B0604020202020204" pitchFamily="34" charset="0"/>
              </a:rPr>
              <a:t>1: Introduction to Self-Service BI Solutions</a:t>
            </a:r>
          </a:p>
        </p:txBody>
      </p:sp>
    </p:spTree>
    <p:extLst>
      <p:ext uri="{BB962C8B-B14F-4D97-AF65-F5344CB8AC3E}">
        <p14:creationId xmlns:p14="http://schemas.microsoft.com/office/powerpoint/2010/main" val="1850747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a:latin typeface="Arial" panose="020B060402020202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10"/>
          </p:nvPr>
        </p:nvSpPr>
        <p:spPr/>
        <p:txBody>
          <a:bodyPr/>
          <a:lstStyle/>
          <a:p>
            <a:fld id="{8A4D090F-EA0B-4560-B98B-5D568C2579C9}" type="slidenum">
              <a:rPr lang="en-GB" smtClean="0"/>
              <a:t>8</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rgbClr val="000000"/>
                </a:solidFill>
                <a:latin typeface="Arial" panose="020B0604020202020204" pitchFamily="34" charset="0"/>
              </a:rPr>
              <a:t>20778C</a:t>
            </a: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rgbClr val="336699"/>
                </a:solidFill>
                <a:latin typeface="Arial" panose="020B0604020202020204" pitchFamily="34" charset="0"/>
              </a:rPr>
              <a:t>1: Introduction to Self-Service BI Solutions</a:t>
            </a:r>
          </a:p>
        </p:txBody>
      </p:sp>
    </p:spTree>
    <p:extLst>
      <p:ext uri="{BB962C8B-B14F-4D97-AF65-F5344CB8AC3E}">
        <p14:creationId xmlns:p14="http://schemas.microsoft.com/office/powerpoint/2010/main" val="204074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a:latin typeface="Arial" panose="020B060402020202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10"/>
          </p:nvPr>
        </p:nvSpPr>
        <p:spPr/>
        <p:txBody>
          <a:bodyPr/>
          <a:lstStyle/>
          <a:p>
            <a:fld id="{8A4D090F-EA0B-4560-B98B-5D568C2579C9}" type="slidenum">
              <a:rPr lang="en-GB" smtClean="0"/>
              <a:t>9</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rgbClr val="000000"/>
                </a:solidFill>
                <a:latin typeface="Arial" panose="020B0604020202020204" pitchFamily="34" charset="0"/>
              </a:rPr>
              <a:t>20778C</a:t>
            </a: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rgbClr val="336699"/>
                </a:solidFill>
                <a:latin typeface="Arial" panose="020B0604020202020204" pitchFamily="34" charset="0"/>
              </a:rPr>
              <a:t>1: Introduction to Self-Service BI Solutions</a:t>
            </a:r>
          </a:p>
        </p:txBody>
      </p:sp>
    </p:spTree>
    <p:extLst>
      <p:ext uri="{BB962C8B-B14F-4D97-AF65-F5344CB8AC3E}">
        <p14:creationId xmlns:p14="http://schemas.microsoft.com/office/powerpoint/2010/main" val="1134250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a:latin typeface="Arial" panose="020B060402020202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10"/>
          </p:nvPr>
        </p:nvSpPr>
        <p:spPr/>
        <p:txBody>
          <a:bodyPr/>
          <a:lstStyle/>
          <a:p>
            <a:fld id="{8A4D090F-EA0B-4560-B98B-5D568C2579C9}" type="slidenum">
              <a:rPr lang="en-GB" smtClean="0"/>
              <a:t>10</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rgbClr val="000000"/>
                </a:solidFill>
                <a:latin typeface="Arial" panose="020B0604020202020204" pitchFamily="34" charset="0"/>
              </a:rPr>
              <a:t>20778C</a:t>
            </a: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rgbClr val="336699"/>
                </a:solidFill>
                <a:latin typeface="Arial" panose="020B0604020202020204" pitchFamily="34" charset="0"/>
              </a:rPr>
              <a:t>1: Introduction to Self-Service BI Solutions</a:t>
            </a:r>
          </a:p>
        </p:txBody>
      </p:sp>
    </p:spTree>
    <p:extLst>
      <p:ext uri="{BB962C8B-B14F-4D97-AF65-F5344CB8AC3E}">
        <p14:creationId xmlns:p14="http://schemas.microsoft.com/office/powerpoint/2010/main" val="25548043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a:latin typeface="Arial" panose="020B060402020202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10"/>
          </p:nvPr>
        </p:nvSpPr>
        <p:spPr/>
        <p:txBody>
          <a:bodyPr/>
          <a:lstStyle/>
          <a:p>
            <a:fld id="{8A4D090F-EA0B-4560-B98B-5D568C2579C9}" type="slidenum">
              <a:rPr lang="en-GB" smtClean="0"/>
              <a:t>11</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rgbClr val="000000"/>
                </a:solidFill>
                <a:latin typeface="Arial" panose="020B0604020202020204" pitchFamily="34" charset="0"/>
              </a:rPr>
              <a:t>20778C</a:t>
            </a: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rgbClr val="336699"/>
                </a:solidFill>
                <a:latin typeface="Arial" panose="020B0604020202020204" pitchFamily="34" charset="0"/>
              </a:rPr>
              <a:t>1: Introduction to Self-Service BI Solutions</a:t>
            </a:r>
          </a:p>
        </p:txBody>
      </p:sp>
    </p:spTree>
    <p:extLst>
      <p:ext uri="{BB962C8B-B14F-4D97-AF65-F5344CB8AC3E}">
        <p14:creationId xmlns:p14="http://schemas.microsoft.com/office/powerpoint/2010/main" val="137989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a:t>Course #</a:t>
            </a:r>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a:t>Click to edit Course title</a:t>
            </a:r>
          </a:p>
        </p:txBody>
      </p:sp>
    </p:spTree>
    <p:extLst>
      <p:ext uri="{BB962C8B-B14F-4D97-AF65-F5344CB8AC3E}">
        <p14:creationId xmlns:p14="http://schemas.microsoft.com/office/powerpoint/2010/main" val="1990451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89658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297809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Text Placeholder 2"/>
          <p:cNvSpPr>
            <a:spLocks noGrp="1"/>
          </p:cNvSpPr>
          <p:nvPr>
            <p:ph type="body"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34610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30974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Tree>
    <p:extLst>
      <p:ext uri="{BB962C8B-B14F-4D97-AF65-F5344CB8AC3E}">
        <p14:creationId xmlns:p14="http://schemas.microsoft.com/office/powerpoint/2010/main" val="2309506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73304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46748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72402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6242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2372509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059127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Body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528231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hyperlink" Target="mailto:ckleng1964@gmail.com"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time.graphics/pt/line/593132"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tmp"/></Relationships>
</file>

<file path=ppt/slides/_rels/slide8.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4.tm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name="bb04763b-6662-436e-bff2-e2dc0c09868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3200400" y="2022868"/>
            <a:ext cx="5732417" cy="627864"/>
          </a:xfrm>
        </p:spPr>
        <p:txBody>
          <a:bodyPr/>
          <a:lstStyle/>
          <a:p>
            <a:r>
              <a:rPr lang="en-GB" dirty="0"/>
              <a:t>Introduction</a:t>
            </a:r>
          </a:p>
        </p:txBody>
      </p:sp>
      <p:sp>
        <p:nvSpPr>
          <p:cNvPr id="3" name="Subtitle 2"/>
          <p:cNvSpPr>
            <a:spLocks noGrp="1"/>
          </p:cNvSpPr>
          <p:nvPr>
            <p:ph type="subTitle" sz="quarter" idx="1"/>
          </p:nvPr>
        </p:nvSpPr>
        <p:spPr/>
        <p:txBody>
          <a:bodyPr/>
          <a:lstStyle/>
          <a:p>
            <a:r>
              <a:rPr lang="en-US" dirty="0"/>
              <a:t>ASP.NET Core 5 for Beginners (Customized)</a:t>
            </a:r>
            <a:r>
              <a:rPr lang="en-GB" dirty="0"/>
              <a:t>
</a:t>
            </a:r>
          </a:p>
        </p:txBody>
      </p:sp>
    </p:spTree>
    <p:extLst>
      <p:ext uri="{BB962C8B-B14F-4D97-AF65-F5344CB8AC3E}">
        <p14:creationId xmlns:p14="http://schemas.microsoft.com/office/powerpoint/2010/main" val="3697650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to ASP.NET Core 5</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US" sz="2400" b="0" kern="0" dirty="0">
                <a:solidFill>
                  <a:srgbClr val="000000"/>
                </a:solidFill>
              </a:rPr>
              <a:t>Technical requirements</a:t>
            </a:r>
          </a:p>
          <a:p>
            <a:pPr lvl="0"/>
            <a:r>
              <a:rPr lang="en-US" sz="2400" b="0" kern="0" dirty="0">
                <a:solidFill>
                  <a:srgbClr val="000000"/>
                </a:solidFill>
              </a:rPr>
              <a:t>Explaining ASP.NET Core</a:t>
            </a:r>
          </a:p>
          <a:p>
            <a:pPr lvl="0"/>
            <a:r>
              <a:rPr lang="en-US" sz="2400" b="0" kern="0" dirty="0">
                <a:solidFill>
                  <a:srgbClr val="000000"/>
                </a:solidFill>
              </a:rPr>
              <a:t>Refreshing your C# knowledge</a:t>
            </a:r>
          </a:p>
          <a:p>
            <a:pPr lvl="0"/>
            <a:r>
              <a:rPr lang="en-US" sz="2400" b="0" kern="0" dirty="0">
                <a:solidFill>
                  <a:srgbClr val="000000"/>
                </a:solidFill>
              </a:rPr>
              <a:t>Understanding websites and web servers</a:t>
            </a:r>
          </a:p>
          <a:p>
            <a:pPr lvl="0"/>
            <a:r>
              <a:rPr lang="en-US" sz="2400" b="0" kern="0" dirty="0">
                <a:solidFill>
                  <a:srgbClr val="000000"/>
                </a:solidFill>
              </a:rPr>
              <a:t>Exploring the IDE</a:t>
            </a:r>
            <a:endParaRPr lang="en-US" sz="2000" b="0" kern="0" dirty="0">
              <a:solidFill>
                <a:srgbClr val="000000"/>
              </a:solidFill>
            </a:endParaRPr>
          </a:p>
        </p:txBody>
      </p:sp>
    </p:spTree>
    <p:extLst>
      <p:ext uri="{BB962C8B-B14F-4D97-AF65-F5344CB8AC3E}">
        <p14:creationId xmlns:p14="http://schemas.microsoft.com/office/powerpoint/2010/main" val="1474823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to ASP.NET Core 5</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US" sz="2400" b="0" kern="0" dirty="0">
                <a:solidFill>
                  <a:srgbClr val="000000"/>
                </a:solidFill>
              </a:rPr>
              <a:t>Technical requirements</a:t>
            </a:r>
          </a:p>
          <a:p>
            <a:pPr lvl="1"/>
            <a:r>
              <a:rPr lang="en-US" sz="2000" b="0" kern="0" dirty="0">
                <a:solidFill>
                  <a:srgbClr val="000000"/>
                </a:solidFill>
              </a:rPr>
              <a:t>Basic Knowledge and skill in C#, or other related .NET language</a:t>
            </a:r>
          </a:p>
          <a:p>
            <a:pPr lvl="1"/>
            <a:r>
              <a:rPr lang="en-US" sz="2000" b="0" kern="0" dirty="0">
                <a:solidFill>
                  <a:srgbClr val="000000"/>
                </a:solidFill>
              </a:rPr>
              <a:t>Basic knowledge of N-Tier architecture</a:t>
            </a:r>
          </a:p>
          <a:p>
            <a:pPr lvl="1"/>
            <a:r>
              <a:rPr lang="en-US" sz="2000" b="0" kern="0" dirty="0">
                <a:solidFill>
                  <a:srgbClr val="000000"/>
                </a:solidFill>
              </a:rPr>
              <a:t>Knowledge of HTML</a:t>
            </a:r>
          </a:p>
          <a:p>
            <a:pPr lvl="1"/>
            <a:endParaRPr lang="en-US" sz="2000" b="0" kern="0" dirty="0">
              <a:solidFill>
                <a:srgbClr val="000000"/>
              </a:solidFill>
            </a:endParaRPr>
          </a:p>
        </p:txBody>
      </p:sp>
    </p:spTree>
    <p:extLst>
      <p:ext uri="{BB962C8B-B14F-4D97-AF65-F5344CB8AC3E}">
        <p14:creationId xmlns:p14="http://schemas.microsoft.com/office/powerpoint/2010/main" val="3265852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to ASP.NET Core 5</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US" sz="2400" b="0" kern="0" dirty="0">
                <a:solidFill>
                  <a:srgbClr val="000000"/>
                </a:solidFill>
              </a:rPr>
              <a:t>Explaining ASP.NET Core</a:t>
            </a:r>
          </a:p>
          <a:p>
            <a:pPr lvl="1"/>
            <a:r>
              <a:rPr lang="en-US" sz="2000" b="0" kern="0" dirty="0">
                <a:solidFill>
                  <a:srgbClr val="000000"/>
                </a:solidFill>
              </a:rPr>
              <a:t>The main purposes of .NET</a:t>
            </a:r>
          </a:p>
          <a:p>
            <a:pPr lvl="2"/>
            <a:r>
              <a:rPr lang="en-US" sz="1600" b="0" kern="0" dirty="0">
                <a:solidFill>
                  <a:srgbClr val="000000"/>
                </a:solidFill>
              </a:rPr>
              <a:t>The pressure from Open-Source and Java</a:t>
            </a:r>
          </a:p>
          <a:p>
            <a:pPr lvl="2"/>
            <a:r>
              <a:rPr lang="en-US" sz="1600" b="0" kern="0" dirty="0">
                <a:solidFill>
                  <a:srgbClr val="000000"/>
                </a:solidFill>
              </a:rPr>
              <a:t>Consolidating many old technologies of Microsoft</a:t>
            </a:r>
          </a:p>
          <a:p>
            <a:pPr lvl="2"/>
            <a:r>
              <a:rPr lang="en-US" sz="1600" b="0" kern="0" dirty="0">
                <a:solidFill>
                  <a:srgbClr val="000000"/>
                </a:solidFill>
              </a:rPr>
              <a:t>Support OOOS</a:t>
            </a:r>
          </a:p>
          <a:p>
            <a:pPr lvl="1"/>
            <a:r>
              <a:rPr lang="en-US" sz="2000" b="0" kern="0" dirty="0">
                <a:solidFill>
                  <a:srgbClr val="000000"/>
                </a:solidFill>
              </a:rPr>
              <a:t>Managed versus unmanaged code</a:t>
            </a:r>
          </a:p>
          <a:p>
            <a:pPr lvl="1"/>
            <a:r>
              <a:rPr lang="en-US" sz="2000" b="0" kern="0" dirty="0">
                <a:solidFill>
                  <a:srgbClr val="000000"/>
                </a:solidFill>
              </a:rPr>
              <a:t>Introducing the .NET platform</a:t>
            </a:r>
          </a:p>
          <a:p>
            <a:pPr lvl="1"/>
            <a:endParaRPr lang="en-US" sz="2000" b="0" kern="0" dirty="0">
              <a:solidFill>
                <a:srgbClr val="000000"/>
              </a:solidFill>
            </a:endParaRPr>
          </a:p>
        </p:txBody>
      </p:sp>
      <p:pic>
        <p:nvPicPr>
          <p:cNvPr id="3" name="Picture 2">
            <a:extLst>
              <a:ext uri="{FF2B5EF4-FFF2-40B4-BE49-F238E27FC236}">
                <a16:creationId xmlns:a16="http://schemas.microsoft.com/office/drawing/2014/main" id="{47F4E538-2460-92BB-715D-DE532CE1A5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469" y="3594893"/>
            <a:ext cx="7293800" cy="3074047"/>
          </a:xfrm>
          <a:prstGeom prst="rect">
            <a:avLst/>
          </a:prstGeom>
        </p:spPr>
      </p:pic>
    </p:spTree>
    <p:extLst>
      <p:ext uri="{BB962C8B-B14F-4D97-AF65-F5344CB8AC3E}">
        <p14:creationId xmlns:p14="http://schemas.microsoft.com/office/powerpoint/2010/main" val="34846743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to ASP.NET Core 5</a:t>
            </a:r>
            <a:endParaRPr lang="en-GB" dirty="0"/>
          </a:p>
        </p:txBody>
      </p:sp>
      <p:sp>
        <p:nvSpPr>
          <p:cNvPr id="4" name="Content Placeholder 2"/>
          <p:cNvSpPr txBox="1">
            <a:spLocks/>
          </p:cNvSpPr>
          <p:nvPr/>
        </p:nvSpPr>
        <p:spPr>
          <a:xfrm>
            <a:off x="458788" y="1021215"/>
            <a:ext cx="8119156" cy="5637162"/>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US" sz="2400" b="0" kern="0" dirty="0">
                <a:solidFill>
                  <a:srgbClr val="000000"/>
                </a:solidFill>
              </a:rPr>
              <a:t>Refreshing your C# knowledge</a:t>
            </a:r>
          </a:p>
          <a:p>
            <a:pPr lvl="1"/>
            <a:r>
              <a:rPr lang="en-US" sz="2000" b="0" kern="0" dirty="0">
                <a:solidFill>
                  <a:srgbClr val="000000"/>
                </a:solidFill>
              </a:rPr>
              <a:t>Generalization</a:t>
            </a:r>
          </a:p>
          <a:p>
            <a:pPr lvl="2"/>
            <a:r>
              <a:rPr lang="en-US" sz="1600" b="0" kern="0" dirty="0">
                <a:solidFill>
                  <a:srgbClr val="000000"/>
                </a:solidFill>
              </a:rPr>
              <a:t>Inheritance</a:t>
            </a:r>
          </a:p>
          <a:p>
            <a:pPr lvl="1"/>
            <a:r>
              <a:rPr lang="en-US" sz="2000" b="0" kern="0" dirty="0">
                <a:solidFill>
                  <a:srgbClr val="000000"/>
                </a:solidFill>
              </a:rPr>
              <a:t>Specialization</a:t>
            </a:r>
          </a:p>
          <a:p>
            <a:pPr lvl="2"/>
            <a:r>
              <a:rPr lang="en-US" sz="1600" b="0" kern="0" dirty="0">
                <a:solidFill>
                  <a:srgbClr val="000000"/>
                </a:solidFill>
              </a:rPr>
              <a:t>Polymorphism</a:t>
            </a:r>
          </a:p>
          <a:p>
            <a:pPr lvl="1"/>
            <a:r>
              <a:rPr lang="en-US" sz="2000" b="0" kern="0" dirty="0">
                <a:solidFill>
                  <a:srgbClr val="000000"/>
                </a:solidFill>
              </a:rPr>
              <a:t>Interface</a:t>
            </a:r>
          </a:p>
          <a:p>
            <a:pPr lvl="1"/>
            <a:r>
              <a:rPr lang="en-US" sz="2000" b="0" kern="0" dirty="0">
                <a:solidFill>
                  <a:srgbClr val="000000"/>
                </a:solidFill>
              </a:rPr>
              <a:t>Delegate</a:t>
            </a:r>
          </a:p>
          <a:p>
            <a:pPr lvl="2"/>
            <a:r>
              <a:rPr lang="en-US" sz="1600" b="0" kern="0" dirty="0">
                <a:solidFill>
                  <a:srgbClr val="000000"/>
                </a:solidFill>
              </a:rPr>
              <a:t>Anonymous Delegate</a:t>
            </a:r>
          </a:p>
          <a:p>
            <a:pPr lvl="2"/>
            <a:r>
              <a:rPr lang="en-US" sz="1600" b="0" kern="0" dirty="0">
                <a:solidFill>
                  <a:srgbClr val="000000"/>
                </a:solidFill>
              </a:rPr>
              <a:t>Lambda Expression</a:t>
            </a:r>
          </a:p>
          <a:p>
            <a:pPr lvl="1"/>
            <a:r>
              <a:rPr lang="en-US" sz="2000" b="0" kern="0" dirty="0">
                <a:solidFill>
                  <a:srgbClr val="000000"/>
                </a:solidFill>
              </a:rPr>
              <a:t>Property</a:t>
            </a:r>
          </a:p>
          <a:p>
            <a:pPr lvl="1"/>
            <a:r>
              <a:rPr lang="en-US" sz="2000" b="0" kern="0" dirty="0">
                <a:solidFill>
                  <a:srgbClr val="000000"/>
                </a:solidFill>
              </a:rPr>
              <a:t>Nullable Type</a:t>
            </a:r>
          </a:p>
          <a:p>
            <a:pPr lvl="2"/>
            <a:r>
              <a:rPr lang="en-US" sz="1600" b="0" kern="0" dirty="0">
                <a:solidFill>
                  <a:srgbClr val="000000"/>
                </a:solidFill>
              </a:rPr>
              <a:t>Struct Vs Class</a:t>
            </a:r>
          </a:p>
          <a:p>
            <a:pPr lvl="2"/>
            <a:r>
              <a:rPr lang="en-US" sz="1600" b="0" kern="0" dirty="0">
                <a:solidFill>
                  <a:srgbClr val="000000"/>
                </a:solidFill>
              </a:rPr>
              <a:t>Reference Equality Vs Value Equality</a:t>
            </a:r>
          </a:p>
          <a:p>
            <a:pPr lvl="2"/>
            <a:r>
              <a:rPr lang="en-US" sz="1600" b="0" kern="0" dirty="0">
                <a:solidFill>
                  <a:srgbClr val="000000"/>
                </a:solidFill>
              </a:rPr>
              <a:t>Why Nullable is needed?</a:t>
            </a:r>
          </a:p>
          <a:p>
            <a:pPr lvl="1"/>
            <a:r>
              <a:rPr lang="en-US" sz="2000" b="0" kern="0" dirty="0">
                <a:solidFill>
                  <a:srgbClr val="000000"/>
                </a:solidFill>
              </a:rPr>
              <a:t>Asynchronous Programming</a:t>
            </a:r>
          </a:p>
          <a:p>
            <a:pPr lvl="1"/>
            <a:endParaRPr lang="en-US" sz="2000" b="0" kern="0" dirty="0">
              <a:solidFill>
                <a:srgbClr val="000000"/>
              </a:solidFill>
            </a:endParaRPr>
          </a:p>
          <a:p>
            <a:pPr lvl="1"/>
            <a:endParaRPr lang="en-US" sz="2000" b="0" kern="0" dirty="0">
              <a:solidFill>
                <a:srgbClr val="000000"/>
              </a:solidFill>
            </a:endParaRPr>
          </a:p>
        </p:txBody>
      </p:sp>
    </p:spTree>
    <p:extLst>
      <p:ext uri="{BB962C8B-B14F-4D97-AF65-F5344CB8AC3E}">
        <p14:creationId xmlns:p14="http://schemas.microsoft.com/office/powerpoint/2010/main" val="21392036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to ASP.NET Core 5</a:t>
            </a:r>
            <a:endParaRPr lang="en-GB" dirty="0"/>
          </a:p>
        </p:txBody>
      </p:sp>
      <p:sp>
        <p:nvSpPr>
          <p:cNvPr id="4" name="Content Placeholder 2"/>
          <p:cNvSpPr txBox="1">
            <a:spLocks/>
          </p:cNvSpPr>
          <p:nvPr/>
        </p:nvSpPr>
        <p:spPr>
          <a:xfrm>
            <a:off x="458788" y="1021215"/>
            <a:ext cx="8119156" cy="5688678"/>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US" sz="2400" b="0" kern="0" dirty="0">
                <a:solidFill>
                  <a:srgbClr val="000000"/>
                </a:solidFill>
              </a:rPr>
              <a:t>Understanding websites and web servers</a:t>
            </a:r>
          </a:p>
          <a:p>
            <a:pPr lvl="1"/>
            <a:r>
              <a:rPr lang="en-US" sz="2000" b="0" kern="0" dirty="0">
                <a:solidFill>
                  <a:srgbClr val="000000"/>
                </a:solidFill>
              </a:rPr>
              <a:t>Client-Server Model</a:t>
            </a:r>
          </a:p>
          <a:p>
            <a:pPr lvl="1"/>
            <a:r>
              <a:rPr lang="en-US" sz="2000" b="0" kern="0" dirty="0">
                <a:solidFill>
                  <a:srgbClr val="000000"/>
                </a:solidFill>
              </a:rPr>
              <a:t>TCP/IP Network Protocol</a:t>
            </a:r>
          </a:p>
          <a:p>
            <a:pPr lvl="1"/>
            <a:r>
              <a:rPr lang="en-US" sz="2000" b="0" kern="0" dirty="0">
                <a:solidFill>
                  <a:srgbClr val="000000"/>
                </a:solidFill>
              </a:rPr>
              <a:t>HTTP Service Protocol</a:t>
            </a:r>
          </a:p>
          <a:p>
            <a:pPr lvl="1"/>
            <a:r>
              <a:rPr lang="en-US" sz="2000" b="0" kern="0" dirty="0">
                <a:solidFill>
                  <a:srgbClr val="000000"/>
                </a:solidFill>
              </a:rPr>
              <a:t>ASP.NET, ASP.NET MVC and </a:t>
            </a:r>
            <a:r>
              <a:rPr lang="en-US" sz="2000" b="0" kern="0" dirty="0" err="1">
                <a:solidFill>
                  <a:srgbClr val="000000"/>
                </a:solidFill>
              </a:rPr>
              <a:t>WebAPI</a:t>
            </a:r>
            <a:endParaRPr lang="en-US" sz="2000" b="0" kern="0" dirty="0">
              <a:solidFill>
                <a:srgbClr val="000000"/>
              </a:solidFill>
            </a:endParaRPr>
          </a:p>
          <a:p>
            <a:pPr lvl="1"/>
            <a:r>
              <a:rPr lang="en-US" sz="2000" b="0" kern="0" dirty="0">
                <a:solidFill>
                  <a:srgbClr val="000000"/>
                </a:solidFill>
              </a:rPr>
              <a:t>An ASP.NET Core app is a console app that must be started when a server boots and restarted if it crashes. To automate starts and restarts, a process manager is required. The most common process managers for ASP.NET Core are:</a:t>
            </a:r>
          </a:p>
          <a:p>
            <a:pPr lvl="2"/>
            <a:r>
              <a:rPr lang="en-US" sz="1600" b="0" kern="0" dirty="0">
                <a:solidFill>
                  <a:srgbClr val="000000"/>
                </a:solidFill>
              </a:rPr>
              <a:t>Windows</a:t>
            </a:r>
          </a:p>
          <a:p>
            <a:pPr lvl="3"/>
            <a:r>
              <a:rPr lang="en-US" sz="1400" b="0" kern="0" dirty="0">
                <a:solidFill>
                  <a:srgbClr val="000000"/>
                </a:solidFill>
              </a:rPr>
              <a:t>IIS</a:t>
            </a:r>
          </a:p>
          <a:p>
            <a:pPr lvl="3"/>
            <a:r>
              <a:rPr lang="en-US" sz="1400" b="0" kern="0" dirty="0">
                <a:solidFill>
                  <a:srgbClr val="000000"/>
                </a:solidFill>
              </a:rPr>
              <a:t>Windows Service</a:t>
            </a:r>
          </a:p>
          <a:p>
            <a:pPr lvl="2"/>
            <a:r>
              <a:rPr lang="en-US" sz="1600" b="0" kern="0" dirty="0">
                <a:solidFill>
                  <a:srgbClr val="000000"/>
                </a:solidFill>
              </a:rPr>
              <a:t>Linux</a:t>
            </a:r>
          </a:p>
          <a:p>
            <a:pPr lvl="3"/>
            <a:r>
              <a:rPr lang="en-US" sz="1400" b="0" kern="0" dirty="0">
                <a:solidFill>
                  <a:srgbClr val="000000"/>
                </a:solidFill>
              </a:rPr>
              <a:t>Nginx</a:t>
            </a:r>
          </a:p>
          <a:p>
            <a:pPr lvl="3"/>
            <a:r>
              <a:rPr lang="en-US" sz="1400" b="0" kern="0" dirty="0">
                <a:solidFill>
                  <a:srgbClr val="000000"/>
                </a:solidFill>
              </a:rPr>
              <a:t>Apache</a:t>
            </a:r>
          </a:p>
          <a:p>
            <a:pPr lvl="1"/>
            <a:r>
              <a:rPr lang="en-US" sz="2000" b="0" kern="0" dirty="0">
                <a:solidFill>
                  <a:srgbClr val="000000"/>
                </a:solidFill>
              </a:rPr>
              <a:t>An ASP.NET Core can be hosted on Azure could Docker and Web Farm too </a:t>
            </a:r>
          </a:p>
        </p:txBody>
      </p:sp>
    </p:spTree>
    <p:extLst>
      <p:ext uri="{BB962C8B-B14F-4D97-AF65-F5344CB8AC3E}">
        <p14:creationId xmlns:p14="http://schemas.microsoft.com/office/powerpoint/2010/main" val="101460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to ASP.NET Core 5</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US" sz="2400" b="0" kern="0" dirty="0">
                <a:solidFill>
                  <a:srgbClr val="000000"/>
                </a:solidFill>
              </a:rPr>
              <a:t>Exploring the IDE</a:t>
            </a:r>
          </a:p>
          <a:p>
            <a:pPr lvl="1"/>
            <a:r>
              <a:rPr lang="en-US" sz="1600" b="0" kern="0" dirty="0">
                <a:solidFill>
                  <a:srgbClr val="000000"/>
                </a:solidFill>
              </a:rPr>
              <a:t>Building your first ASP.NET Core 5 project</a:t>
            </a:r>
          </a:p>
        </p:txBody>
      </p:sp>
      <p:pic>
        <p:nvPicPr>
          <p:cNvPr id="5" name="Picture 4">
            <a:extLst>
              <a:ext uri="{FF2B5EF4-FFF2-40B4-BE49-F238E27FC236}">
                <a16:creationId xmlns:a16="http://schemas.microsoft.com/office/drawing/2014/main" id="{E34CC360-34CC-2549-72CE-00F4877448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681" y="1818518"/>
            <a:ext cx="7192682" cy="4936452"/>
          </a:xfrm>
          <a:prstGeom prst="rect">
            <a:avLst/>
          </a:prstGeom>
        </p:spPr>
      </p:pic>
    </p:spTree>
    <p:extLst>
      <p:ext uri="{BB962C8B-B14F-4D97-AF65-F5344CB8AC3E}">
        <p14:creationId xmlns:p14="http://schemas.microsoft.com/office/powerpoint/2010/main" val="3283329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Cross-Platform Setup</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US" sz="2400" b="0" kern="0" dirty="0">
                <a:solidFill>
                  <a:srgbClr val="000000"/>
                </a:solidFill>
              </a:rPr>
              <a:t>Technical requirements</a:t>
            </a:r>
          </a:p>
          <a:p>
            <a:pPr lvl="0"/>
            <a:r>
              <a:rPr lang="en-US" sz="2400" b="0" kern="0" dirty="0">
                <a:solidFill>
                  <a:srgbClr val="000000"/>
                </a:solidFill>
              </a:rPr>
              <a:t>Leveraging the .NET Framework</a:t>
            </a:r>
          </a:p>
          <a:p>
            <a:pPr lvl="0"/>
            <a:r>
              <a:rPr lang="en-US" sz="2400" b="0" kern="0" dirty="0">
                <a:solidFill>
                  <a:srgbClr val="000000"/>
                </a:solidFill>
              </a:rPr>
              <a:t>Getting started on Windows, Linux, and macOS</a:t>
            </a:r>
          </a:p>
          <a:p>
            <a:pPr lvl="0"/>
            <a:r>
              <a:rPr lang="en-US" sz="2400" b="0" kern="0" dirty="0">
                <a:solidFill>
                  <a:srgbClr val="000000"/>
                </a:solidFill>
              </a:rPr>
              <a:t>Debugging Linux on Windows with Visual Studio 2019</a:t>
            </a:r>
            <a:endParaRPr lang="en-US" sz="2000" b="0" kern="0" dirty="0">
              <a:solidFill>
                <a:srgbClr val="000000"/>
              </a:solidFill>
            </a:endParaRPr>
          </a:p>
        </p:txBody>
      </p:sp>
    </p:spTree>
    <p:extLst>
      <p:ext uri="{BB962C8B-B14F-4D97-AF65-F5344CB8AC3E}">
        <p14:creationId xmlns:p14="http://schemas.microsoft.com/office/powerpoint/2010/main" val="4171113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Cross-Platform Setup</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US" sz="2400" b="0" kern="0" dirty="0">
                <a:solidFill>
                  <a:srgbClr val="000000"/>
                </a:solidFill>
              </a:rPr>
              <a:t>Technical requirements</a:t>
            </a:r>
          </a:p>
          <a:p>
            <a:pPr lvl="1"/>
            <a:r>
              <a:rPr lang="en-US" sz="2000" b="0" kern="0" dirty="0">
                <a:solidFill>
                  <a:srgbClr val="000000"/>
                </a:solidFill>
              </a:rPr>
              <a:t>To experience in running code on different operating systems, so if you want to test all the options, you will need several devices:</a:t>
            </a:r>
          </a:p>
          <a:p>
            <a:pPr lvl="2"/>
            <a:r>
              <a:rPr lang="en-US" sz="1600" b="0" kern="0" dirty="0">
                <a:solidFill>
                  <a:srgbClr val="000000"/>
                </a:solidFill>
              </a:rPr>
              <a:t>The code for Windows and Linux will work on a Windows computer.</a:t>
            </a:r>
          </a:p>
          <a:p>
            <a:pPr lvl="2"/>
            <a:r>
              <a:rPr lang="en-US" sz="1600" b="0" kern="0" dirty="0">
                <a:solidFill>
                  <a:srgbClr val="000000"/>
                </a:solidFill>
              </a:rPr>
              <a:t>The code for macOS requires a Mac system.</a:t>
            </a:r>
          </a:p>
          <a:p>
            <a:pPr lvl="2"/>
            <a:r>
              <a:rPr lang="en-US" sz="1600" b="0" kern="0" dirty="0">
                <a:solidFill>
                  <a:srgbClr val="000000"/>
                </a:solidFill>
              </a:rPr>
              <a:t>The code for Windows can run on a Mac if you use Fusion/Parallels or Bootcamp</a:t>
            </a:r>
          </a:p>
          <a:p>
            <a:pPr lvl="1"/>
            <a:r>
              <a:rPr lang="en-US" sz="2000" b="0" kern="0" dirty="0">
                <a:solidFill>
                  <a:srgbClr val="000000"/>
                </a:solidFill>
              </a:rPr>
              <a:t>In addition to the devices, you will also need the following:</a:t>
            </a:r>
          </a:p>
          <a:p>
            <a:pPr lvl="2"/>
            <a:r>
              <a:rPr lang="en-US" sz="1600" b="0" kern="0" dirty="0">
                <a:solidFill>
                  <a:srgbClr val="000000"/>
                </a:solidFill>
              </a:rPr>
              <a:t>Visual Studio Code, which is available for Windows, Linux, and macOS</a:t>
            </a:r>
          </a:p>
          <a:p>
            <a:pPr lvl="2"/>
            <a:r>
              <a:rPr lang="en-US" sz="1600" b="0" kern="0" dirty="0">
                <a:solidFill>
                  <a:srgbClr val="000000"/>
                </a:solidFill>
              </a:rPr>
              <a:t>Visual Studio 2019, which is available for Windows and macOS</a:t>
            </a:r>
          </a:p>
        </p:txBody>
      </p:sp>
    </p:spTree>
    <p:extLst>
      <p:ext uri="{BB962C8B-B14F-4D97-AF65-F5344CB8AC3E}">
        <p14:creationId xmlns:p14="http://schemas.microsoft.com/office/powerpoint/2010/main" val="25143804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Cross-Platform Setup</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US" sz="2400" b="0" kern="0" dirty="0">
                <a:solidFill>
                  <a:srgbClr val="000000"/>
                </a:solidFill>
              </a:rPr>
              <a:t>Leveraging the .NET Framework</a:t>
            </a:r>
          </a:p>
          <a:p>
            <a:pPr lvl="1"/>
            <a:r>
              <a:rPr lang="en-US" sz="2000" b="0" kern="0" dirty="0">
                <a:solidFill>
                  <a:srgbClr val="000000"/>
                </a:solidFill>
              </a:rPr>
              <a:t>.NET was not present from the beginning of Windows, and it had its own growing pains over the years.</a:t>
            </a:r>
          </a:p>
          <a:p>
            <a:pPr lvl="1"/>
            <a:r>
              <a:rPr lang="en-US" sz="2000" b="0" kern="0" dirty="0">
                <a:solidFill>
                  <a:srgbClr val="000000"/>
                </a:solidFill>
              </a:rPr>
              <a:t>Fast forward to modern times, and Microsoft will be more than happy to tell you how great Linux runs on their cloud computing platform and will provide you with everything you need in order to make .NET code run on the Linux operating system. </a:t>
            </a:r>
          </a:p>
          <a:p>
            <a:pPr lvl="1"/>
            <a:r>
              <a:rPr lang="en-US" sz="2000" b="0" kern="0" dirty="0">
                <a:solidFill>
                  <a:srgbClr val="000000"/>
                </a:solidFill>
              </a:rPr>
              <a:t>It took 20 years to turn the ship around, but it certainly is a different path being taken these days. Let's first see why we should go cross-platform and when we shouldn't go cross-platform.</a:t>
            </a:r>
          </a:p>
        </p:txBody>
      </p:sp>
    </p:spTree>
    <p:extLst>
      <p:ext uri="{BB962C8B-B14F-4D97-AF65-F5344CB8AC3E}">
        <p14:creationId xmlns:p14="http://schemas.microsoft.com/office/powerpoint/2010/main" val="36640763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Cross-Platform Setup</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US" sz="2400" b="0" kern="0" dirty="0">
                <a:solidFill>
                  <a:srgbClr val="000000"/>
                </a:solidFill>
              </a:rPr>
              <a:t>Leveraging the .NET Framework</a:t>
            </a:r>
          </a:p>
          <a:p>
            <a:pPr lvl="1"/>
            <a:r>
              <a:rPr lang="en-US" sz="2000" b="0" kern="0" dirty="0">
                <a:solidFill>
                  <a:srgbClr val="000000"/>
                </a:solidFill>
              </a:rPr>
              <a:t>Why cross-platform?</a:t>
            </a:r>
          </a:p>
          <a:p>
            <a:pPr lvl="2"/>
            <a:r>
              <a:rPr lang="en-US" sz="1600" b="0" kern="0" dirty="0">
                <a:solidFill>
                  <a:srgbClr val="000000"/>
                </a:solidFill>
              </a:rPr>
              <a:t>You have the .NET 5 SDK that you need to develop .NET applications. The fact that this works on macOS means that developers do not need a Windows computer to develop software for Windows, and since </a:t>
            </a:r>
            <a:r>
              <a:rPr lang="en-US" sz="1600" b="0" kern="0" dirty="0" err="1">
                <a:solidFill>
                  <a:srgbClr val="000000"/>
                </a:solidFill>
              </a:rPr>
              <a:t>Macbooks</a:t>
            </a:r>
            <a:r>
              <a:rPr lang="en-US" sz="1600" b="0" kern="0" dirty="0">
                <a:solidFill>
                  <a:srgbClr val="000000"/>
                </a:solidFill>
              </a:rPr>
              <a:t> are popular in the tech community, this broadens the potential developer audience for .NET.</a:t>
            </a:r>
          </a:p>
          <a:p>
            <a:pPr lvl="2"/>
            <a:r>
              <a:rPr lang="en-US" sz="1600" b="0" kern="0" dirty="0">
                <a:solidFill>
                  <a:srgbClr val="000000"/>
                </a:solidFill>
              </a:rPr>
              <a:t>You also have the .NET runtime that is required for running .NET applications. The fact that this works on Linux means that you are not forced to run your applications on Windows, and for servers this is a big thing. With a classic Windows Server with a UI running Internet Information Services, the operating system alone takes up multiple gigabytes of space. A trimmed down Linux installation, with a command line, could be as little as 50 megabytes. If you want to run cloud-native apps, this is a major win.</a:t>
            </a:r>
          </a:p>
        </p:txBody>
      </p:sp>
    </p:spTree>
    <p:extLst>
      <p:ext uri="{BB962C8B-B14F-4D97-AF65-F5344CB8AC3E}">
        <p14:creationId xmlns:p14="http://schemas.microsoft.com/office/powerpoint/2010/main" val="1237721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2F561-215F-4958-8605-5E1FE0E6B331}"/>
              </a:ext>
            </a:extLst>
          </p:cNvPr>
          <p:cNvSpPr>
            <a:spLocks noGrp="1"/>
          </p:cNvSpPr>
          <p:nvPr>
            <p:ph type="title"/>
          </p:nvPr>
        </p:nvSpPr>
        <p:spPr/>
        <p:txBody>
          <a:bodyPr/>
          <a:lstStyle/>
          <a:p>
            <a:r>
              <a:rPr lang="en-US" dirty="0"/>
              <a:t>Course Website</a:t>
            </a:r>
          </a:p>
        </p:txBody>
      </p:sp>
      <p:sp>
        <p:nvSpPr>
          <p:cNvPr id="3" name="Text Placeholder 2">
            <a:extLst>
              <a:ext uri="{FF2B5EF4-FFF2-40B4-BE49-F238E27FC236}">
                <a16:creationId xmlns:a16="http://schemas.microsoft.com/office/drawing/2014/main" id="{1CF8E292-7534-4AEA-B598-99262EB3B136}"/>
              </a:ext>
            </a:extLst>
          </p:cNvPr>
          <p:cNvSpPr>
            <a:spLocks noGrp="1"/>
          </p:cNvSpPr>
          <p:nvPr>
            <p:ph type="body" idx="1"/>
          </p:nvPr>
        </p:nvSpPr>
        <p:spPr/>
        <p:txBody>
          <a:bodyPr/>
          <a:lstStyle/>
          <a:p>
            <a:r>
              <a:rPr lang="en-US" sz="2400" dirty="0"/>
              <a:t>https://mswebdev.azurewebsites.net/ASPNETCORE0501</a:t>
            </a:r>
          </a:p>
          <a:p>
            <a:pPr marL="0" indent="0">
              <a:buNone/>
            </a:pPr>
            <a:endParaRPr lang="en-US" dirty="0"/>
          </a:p>
        </p:txBody>
      </p:sp>
    </p:spTree>
    <p:extLst>
      <p:ext uri="{BB962C8B-B14F-4D97-AF65-F5344CB8AC3E}">
        <p14:creationId xmlns:p14="http://schemas.microsoft.com/office/powerpoint/2010/main" val="19615294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Cross-Platform Setup</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US" sz="2400" b="0" kern="0" dirty="0">
                <a:solidFill>
                  <a:srgbClr val="000000"/>
                </a:solidFill>
              </a:rPr>
              <a:t>Leveraging the .NET Framework</a:t>
            </a:r>
          </a:p>
          <a:p>
            <a:pPr lvl="1"/>
            <a:r>
              <a:rPr lang="en-US" sz="2000" b="0" kern="0" dirty="0">
                <a:solidFill>
                  <a:srgbClr val="000000"/>
                </a:solidFill>
              </a:rPr>
              <a:t>Why not cross-platform?</a:t>
            </a:r>
          </a:p>
          <a:p>
            <a:pPr lvl="2"/>
            <a:r>
              <a:rPr lang="en-US" sz="1600" b="0" kern="0" dirty="0">
                <a:solidFill>
                  <a:srgbClr val="000000"/>
                </a:solidFill>
              </a:rPr>
              <a:t>Native and unmanaged code is still required for some applications, and then cross-platform might not be the best option for those situations. For instance, in the early days of iPhones, there was no flashlight app, but some clever people figured out that they could interact with the camera and use the flash as a flashlight. </a:t>
            </a:r>
          </a:p>
          <a:p>
            <a:pPr lvl="2"/>
            <a:r>
              <a:rPr lang="en-US" sz="1600" b="0" kern="0" dirty="0">
                <a:solidFill>
                  <a:srgbClr val="000000"/>
                </a:solidFill>
              </a:rPr>
              <a:t>This was before Xamarin was a viable option, but it is likely this would have been outside the scope of .NET managed code to implement it.</a:t>
            </a:r>
          </a:p>
        </p:txBody>
      </p:sp>
    </p:spTree>
    <p:extLst>
      <p:ext uri="{BB962C8B-B14F-4D97-AF65-F5344CB8AC3E}">
        <p14:creationId xmlns:p14="http://schemas.microsoft.com/office/powerpoint/2010/main" val="2445921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Cross-Platform Setup</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US" sz="2400" b="0" kern="0" dirty="0">
                <a:solidFill>
                  <a:srgbClr val="000000"/>
                </a:solidFill>
              </a:rPr>
              <a:t>.NET cross-platform availability</a:t>
            </a:r>
          </a:p>
          <a:p>
            <a:pPr lvl="1"/>
            <a:r>
              <a:rPr lang="en-US" sz="2000" b="0" kern="0" dirty="0">
                <a:solidFill>
                  <a:srgbClr val="000000"/>
                </a:solidFill>
              </a:rPr>
              <a:t>So, when we say cross-platform, do we mean every platform out there? No, not really, but there are quite a range of options:</a:t>
            </a:r>
          </a:p>
          <a:p>
            <a:pPr lvl="2"/>
            <a:r>
              <a:rPr lang="en-US" sz="1600" b="0" kern="0" dirty="0">
                <a:solidFill>
                  <a:srgbClr val="000000"/>
                </a:solidFill>
              </a:rPr>
              <a:t>Windows x86/x64/ARM: ARM is not widely available from OEMS, but Microsoft has the Surface Pro X device that runs Windows on ARM. Note that not all the regular Windows apps are available on this platform, so even though there are emulation options, your mileage may vary.</a:t>
            </a:r>
          </a:p>
          <a:p>
            <a:pPr lvl="2"/>
            <a:r>
              <a:rPr lang="en-US" sz="1600" b="0" kern="0" dirty="0">
                <a:solidFill>
                  <a:srgbClr val="000000"/>
                </a:solidFill>
              </a:rPr>
              <a:t>macOS</a:t>
            </a:r>
          </a:p>
          <a:p>
            <a:pPr lvl="2"/>
            <a:r>
              <a:rPr lang="en-US" sz="1600" b="0" kern="0" dirty="0">
                <a:solidFill>
                  <a:srgbClr val="000000"/>
                </a:solidFill>
              </a:rPr>
              <a:t>Linux</a:t>
            </a:r>
          </a:p>
          <a:p>
            <a:pPr lvl="2"/>
            <a:r>
              <a:rPr lang="en-US" sz="1600" b="0" kern="0" dirty="0">
                <a:solidFill>
                  <a:srgbClr val="000000"/>
                </a:solidFill>
              </a:rPr>
              <a:t>iOS (through Xamarin)</a:t>
            </a:r>
          </a:p>
          <a:p>
            <a:pPr lvl="2"/>
            <a:r>
              <a:rPr lang="en-US" sz="1600" b="0" kern="0" dirty="0">
                <a:solidFill>
                  <a:srgbClr val="000000"/>
                </a:solidFill>
              </a:rPr>
              <a:t>Android (through Xamarin)</a:t>
            </a:r>
          </a:p>
        </p:txBody>
      </p:sp>
    </p:spTree>
    <p:extLst>
      <p:ext uri="{BB962C8B-B14F-4D97-AF65-F5344CB8AC3E}">
        <p14:creationId xmlns:p14="http://schemas.microsoft.com/office/powerpoint/2010/main" val="5412816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Cross-Platform Setup</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US" sz="2400" b="0" kern="0" dirty="0">
                <a:solidFill>
                  <a:srgbClr val="000000"/>
                </a:solidFill>
              </a:rPr>
              <a:t>Getting started on Windows, Linux, and macOS</a:t>
            </a:r>
          </a:p>
          <a:p>
            <a:pPr lvl="1"/>
            <a:r>
              <a:rPr lang="en-US" sz="2000" kern="0" dirty="0">
                <a:solidFill>
                  <a:srgbClr val="000000"/>
                </a:solidFill>
              </a:rPr>
              <a:t>Windows</a:t>
            </a:r>
            <a:r>
              <a:rPr lang="en-US" sz="2000" b="0" kern="0" dirty="0">
                <a:solidFill>
                  <a:srgbClr val="000000"/>
                </a:solidFill>
              </a:rPr>
              <a:t> - We touched upon getting started with .NET 5 on Windows in the previous module, so you should already have a functioning setup for this platform if you followed that guide. Hence, we will not repeat those instructions here.</a:t>
            </a:r>
          </a:p>
          <a:p>
            <a:pPr lvl="1"/>
            <a:r>
              <a:rPr lang="en-US" sz="2000" kern="0" dirty="0">
                <a:solidFill>
                  <a:srgbClr val="000000"/>
                </a:solidFill>
              </a:rPr>
              <a:t>Linux</a:t>
            </a:r>
            <a:r>
              <a:rPr lang="en-US" sz="2000" b="0" kern="0" dirty="0">
                <a:solidFill>
                  <a:srgbClr val="000000"/>
                </a:solidFill>
              </a:rPr>
              <a:t> - Linux is a popular operating system for server workloads, and it powers a large number of the virtual machines that run in Azure. It is not as popular as Windows for the average end user on their desktop, but for a developer, there are a number of benefits to using Linux. When developing microservices that run in containers, Linux is a good choice since, in many cases, you will be able to run trimmed-down images.</a:t>
            </a:r>
          </a:p>
          <a:p>
            <a:pPr lvl="1"/>
            <a:r>
              <a:rPr lang="en-US" sz="2000" kern="0" dirty="0">
                <a:solidFill>
                  <a:srgbClr val="000000"/>
                </a:solidFill>
              </a:rPr>
              <a:t>macOS</a:t>
            </a:r>
            <a:r>
              <a:rPr lang="en-US" sz="2000" b="0" kern="0" dirty="0">
                <a:solidFill>
                  <a:srgbClr val="000000"/>
                </a:solidFill>
              </a:rPr>
              <a:t> - There are two main tools you can use for developing a .NET application on a Mac. You can either use Visual Studio for Mac or Visual Studio Code.</a:t>
            </a:r>
          </a:p>
        </p:txBody>
      </p:sp>
    </p:spTree>
    <p:extLst>
      <p:ext uri="{BB962C8B-B14F-4D97-AF65-F5344CB8AC3E}">
        <p14:creationId xmlns:p14="http://schemas.microsoft.com/office/powerpoint/2010/main" val="5270232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Cross-Platform Setup</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US" sz="2400" b="0" kern="0" dirty="0">
                <a:solidFill>
                  <a:srgbClr val="000000"/>
                </a:solidFill>
              </a:rPr>
              <a:t>Getting started on Windows, Linux, and macOS</a:t>
            </a:r>
          </a:p>
          <a:p>
            <a:pPr lvl="1"/>
            <a:r>
              <a:rPr lang="en-US" sz="2000" kern="0" dirty="0">
                <a:solidFill>
                  <a:srgbClr val="000000"/>
                </a:solidFill>
              </a:rPr>
              <a:t>ASP.NET Core for Linux Setup</a:t>
            </a:r>
          </a:p>
          <a:p>
            <a:pPr lvl="2"/>
            <a:r>
              <a:rPr lang="en-US" sz="1600" b="0" kern="0" dirty="0">
                <a:solidFill>
                  <a:srgbClr val="000000"/>
                </a:solidFill>
              </a:rPr>
              <a:t>Windows Subsystem for Linux (WSL)</a:t>
            </a:r>
          </a:p>
          <a:p>
            <a:pPr lvl="2"/>
            <a:r>
              <a:rPr lang="en-US" sz="1600" b="0" kern="0" dirty="0">
                <a:solidFill>
                  <a:srgbClr val="000000"/>
                </a:solidFill>
              </a:rPr>
              <a:t>Installing .NET on Linux</a:t>
            </a:r>
          </a:p>
          <a:p>
            <a:pPr lvl="1"/>
            <a:r>
              <a:rPr lang="en-US" sz="2000" kern="0" dirty="0">
                <a:solidFill>
                  <a:srgbClr val="000000"/>
                </a:solidFill>
              </a:rPr>
              <a:t>ASP.NET Core for macOS Setup</a:t>
            </a:r>
            <a:endParaRPr lang="en-US" sz="2000" b="0" kern="0" dirty="0">
              <a:solidFill>
                <a:srgbClr val="000000"/>
              </a:solidFill>
            </a:endParaRPr>
          </a:p>
          <a:p>
            <a:pPr marL="681037" lvl="2" indent="0">
              <a:buNone/>
            </a:pPr>
            <a:endParaRPr lang="en-US" sz="1600" b="0" kern="0" dirty="0">
              <a:solidFill>
                <a:srgbClr val="000000"/>
              </a:solidFill>
            </a:endParaRPr>
          </a:p>
        </p:txBody>
      </p:sp>
    </p:spTree>
    <p:extLst>
      <p:ext uri="{BB962C8B-B14F-4D97-AF65-F5344CB8AC3E}">
        <p14:creationId xmlns:p14="http://schemas.microsoft.com/office/powerpoint/2010/main" val="14135695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Cross-Platform Setup</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US" sz="2400" b="0" kern="0" dirty="0">
                <a:solidFill>
                  <a:srgbClr val="000000"/>
                </a:solidFill>
              </a:rPr>
              <a:t>Debugging Linux on Windows with Visual Studio 2019</a:t>
            </a:r>
            <a:endParaRPr lang="en-US" sz="2000" b="0" kern="0" dirty="0">
              <a:solidFill>
                <a:srgbClr val="000000"/>
              </a:solidFill>
            </a:endParaRPr>
          </a:p>
        </p:txBody>
      </p:sp>
    </p:spTree>
    <p:extLst>
      <p:ext uri="{BB962C8B-B14F-4D97-AF65-F5344CB8AC3E}">
        <p14:creationId xmlns:p14="http://schemas.microsoft.com/office/powerpoint/2010/main" val="2863314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2F561-215F-4958-8605-5E1FE0E6B331}"/>
              </a:ext>
            </a:extLst>
          </p:cNvPr>
          <p:cNvSpPr>
            <a:spLocks noGrp="1"/>
          </p:cNvSpPr>
          <p:nvPr>
            <p:ph type="title"/>
          </p:nvPr>
        </p:nvSpPr>
        <p:spPr/>
        <p:txBody>
          <a:bodyPr/>
          <a:lstStyle/>
          <a:p>
            <a:r>
              <a:rPr lang="en-US" dirty="0"/>
              <a:t>Your Instructor</a:t>
            </a:r>
          </a:p>
        </p:txBody>
      </p:sp>
      <p:sp>
        <p:nvSpPr>
          <p:cNvPr id="3" name="Text Placeholder 2">
            <a:extLst>
              <a:ext uri="{FF2B5EF4-FFF2-40B4-BE49-F238E27FC236}">
                <a16:creationId xmlns:a16="http://schemas.microsoft.com/office/drawing/2014/main" id="{1CF8E292-7534-4AEA-B598-99262EB3B136}"/>
              </a:ext>
            </a:extLst>
          </p:cNvPr>
          <p:cNvSpPr>
            <a:spLocks noGrp="1"/>
          </p:cNvSpPr>
          <p:nvPr>
            <p:ph type="body" idx="1"/>
          </p:nvPr>
        </p:nvSpPr>
        <p:spPr/>
        <p:txBody>
          <a:bodyPr/>
          <a:lstStyle/>
          <a:p>
            <a:r>
              <a:rPr lang="en-US" dirty="0"/>
              <a:t>LENG Chee Kong</a:t>
            </a:r>
          </a:p>
          <a:p>
            <a:r>
              <a:rPr lang="en-US" dirty="0">
                <a:hlinkClick r:id="rId2"/>
              </a:rPr>
              <a:t>ckleng1964@gmail.com</a:t>
            </a:r>
            <a:endParaRPr lang="en-US" dirty="0"/>
          </a:p>
          <a:p>
            <a:r>
              <a:rPr lang="en-US" dirty="0"/>
              <a:t>0192133329</a:t>
            </a:r>
          </a:p>
        </p:txBody>
      </p:sp>
    </p:spTree>
    <p:extLst>
      <p:ext uri="{BB962C8B-B14F-4D97-AF65-F5344CB8AC3E}">
        <p14:creationId xmlns:p14="http://schemas.microsoft.com/office/powerpoint/2010/main" val="1663873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928a0490-1281-45c5-84fe-a78eda3c30d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Training Schedule</a:t>
            </a:r>
          </a:p>
        </p:txBody>
      </p:sp>
      <p:sp>
        <p:nvSpPr>
          <p:cNvPr id="3" name="Text Placeholder 2"/>
          <p:cNvSpPr>
            <a:spLocks noGrp="1"/>
          </p:cNvSpPr>
          <p:nvPr>
            <p:ph type="body" idx="1"/>
          </p:nvPr>
        </p:nvSpPr>
        <p:spPr/>
        <p:txBody>
          <a:bodyPr/>
          <a:lstStyle/>
          <a:p>
            <a:r>
              <a:rPr lang="en-GB" dirty="0"/>
              <a:t>Duration: 5 Days
Training Hours: 9am~5pm
Lunch Break: </a:t>
            </a:r>
          </a:p>
          <a:p>
            <a:pPr lvl="1"/>
            <a:r>
              <a:rPr lang="en-GB" dirty="0"/>
              <a:t>12:30pm~1:30pm (1 Hour)</a:t>
            </a:r>
          </a:p>
          <a:p>
            <a:pPr lvl="1"/>
            <a:r>
              <a:rPr lang="en-GB" dirty="0"/>
              <a:t>Friday: Might be 2 Hours</a:t>
            </a:r>
          </a:p>
          <a:p>
            <a:r>
              <a:rPr lang="en-GB" dirty="0"/>
              <a:t>Short Breaks:</a:t>
            </a:r>
          </a:p>
          <a:p>
            <a:pPr lvl="1"/>
            <a:r>
              <a:rPr lang="en-GB" dirty="0"/>
              <a:t>Morning: 10:30am~10:45am</a:t>
            </a:r>
          </a:p>
          <a:p>
            <a:pPr lvl="1"/>
            <a:r>
              <a:rPr lang="en-GB" dirty="0"/>
              <a:t>Afternoon: 3:30pm~3:45pm</a:t>
            </a:r>
          </a:p>
        </p:txBody>
      </p:sp>
    </p:spTree>
    <p:extLst>
      <p:ext uri="{BB962C8B-B14F-4D97-AF65-F5344CB8AC3E}">
        <p14:creationId xmlns:p14="http://schemas.microsoft.com/office/powerpoint/2010/main" val="91418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2de11403-5404-4120-b9dc-cc323a9c3b0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Modules</a:t>
            </a:r>
          </a:p>
        </p:txBody>
      </p:sp>
      <p:pic>
        <p:nvPicPr>
          <p:cNvPr id="7" name="Picture 6">
            <a:extLst>
              <a:ext uri="{FF2B5EF4-FFF2-40B4-BE49-F238E27FC236}">
                <a16:creationId xmlns:a16="http://schemas.microsoft.com/office/drawing/2014/main" id="{71E3B94E-98E4-55D5-A37E-65936828C9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437" y="1098015"/>
            <a:ext cx="8441662" cy="4427021"/>
          </a:xfrm>
          <a:prstGeom prst="rect">
            <a:avLst/>
          </a:prstGeom>
          <a:ln>
            <a:noFill/>
          </a:ln>
          <a:effectLst>
            <a:outerShdw blurRad="292100" dist="139700" dir="2700000" algn="tl" rotWithShape="0">
              <a:srgbClr val="333333">
                <a:alpha val="65000"/>
              </a:srgbClr>
            </a:outerShdw>
          </a:effectLst>
        </p:spPr>
      </p:pic>
      <p:sp>
        <p:nvSpPr>
          <p:cNvPr id="3" name="Rectangle 2">
            <a:extLst>
              <a:ext uri="{FF2B5EF4-FFF2-40B4-BE49-F238E27FC236}">
                <a16:creationId xmlns:a16="http://schemas.microsoft.com/office/drawing/2014/main" id="{321DF57C-4AC6-CB71-A2C7-F9B710746F6A}"/>
              </a:ext>
            </a:extLst>
          </p:cNvPr>
          <p:cNvSpPr/>
          <p:nvPr/>
        </p:nvSpPr>
        <p:spPr bwMode="auto">
          <a:xfrm>
            <a:off x="354607" y="1332964"/>
            <a:ext cx="8441662" cy="907960"/>
          </a:xfrm>
          <a:prstGeom prst="rect">
            <a:avLst/>
          </a:prstGeom>
          <a:gradFill rotWithShape="1">
            <a:gsLst>
              <a:gs pos="51000">
                <a:srgbClr val="E4CD9A">
                  <a:alpha val="20000"/>
                </a:srgbClr>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p:spPr>
        <p:txBody>
          <a:bodyPr vert="horz" wrap="square" lIns="182880" tIns="45720" rIns="18288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Verdana" pitchFamily="34" charset="0"/>
            </a:endParaRPr>
          </a:p>
        </p:txBody>
      </p:sp>
    </p:spTree>
    <p:extLst>
      <p:ext uri="{BB962C8B-B14F-4D97-AF65-F5344CB8AC3E}">
        <p14:creationId xmlns:p14="http://schemas.microsoft.com/office/powerpoint/2010/main" val="699646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6b815f6b-9c51-4f3a-803e-ecd54c9b54a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.NET Core Essentials</a:t>
            </a:r>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US" sz="2400" b="0" kern="0" dirty="0">
                <a:solidFill>
                  <a:srgbClr val="000000"/>
                </a:solidFill>
              </a:rPr>
              <a:t>The different between .NET and .NET Core</a:t>
            </a:r>
          </a:p>
          <a:p>
            <a:pPr lvl="1"/>
            <a:r>
              <a:rPr lang="en-US" sz="2000" b="0" kern="0" dirty="0">
                <a:solidFill>
                  <a:srgbClr val="000000"/>
                </a:solidFill>
              </a:rPr>
              <a:t>NET Framework to create Windows desktop and server-based applications. This includes ASP.NET web applications. On the other hand, . NET Core is used to create server applications that run on Windows, Linux and Mac.</a:t>
            </a:r>
          </a:p>
          <a:p>
            <a:pPr lvl="1"/>
            <a:r>
              <a:rPr lang="en-US" sz="2000" b="0" kern="0" dirty="0">
                <a:solidFill>
                  <a:srgbClr val="000000"/>
                </a:solidFill>
              </a:rPr>
              <a:t>.NET Core does not currently support creating desktop applications with a user interface. Developers can write applications and libraries in VB.NET, C# and F# in both runtimes.</a:t>
            </a:r>
          </a:p>
          <a:p>
            <a:pPr lvl="1"/>
            <a:r>
              <a:rPr lang="en-US" sz="2000" b="0" kern="0" dirty="0">
                <a:solidFill>
                  <a:srgbClr val="000000"/>
                </a:solidFill>
              </a:rPr>
              <a:t>A cross-platform and open-source framework, .NET Core is best when developing applications on any platform. .NET Core is used for cloud applications or refactoring large enterprise applications into microservices.</a:t>
            </a:r>
          </a:p>
        </p:txBody>
      </p:sp>
    </p:spTree>
    <p:extLst>
      <p:ext uri="{BB962C8B-B14F-4D97-AF65-F5344CB8AC3E}">
        <p14:creationId xmlns:p14="http://schemas.microsoft.com/office/powerpoint/2010/main" val="1193331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.NET Core Essentials</a:t>
            </a:r>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US" sz="2400" b="0" kern="0" dirty="0">
                <a:solidFill>
                  <a:srgbClr val="000000"/>
                </a:solidFill>
              </a:rPr>
              <a:t>A brief history about .NET Core</a:t>
            </a:r>
          </a:p>
          <a:p>
            <a:pPr lvl="0"/>
            <a:endParaRPr lang="en-US" sz="2400" b="0" kern="0" dirty="0">
              <a:solidFill>
                <a:srgbClr val="000000"/>
              </a:solidFill>
            </a:endParaRPr>
          </a:p>
          <a:p>
            <a:pPr lvl="0"/>
            <a:endParaRPr lang="en-US" sz="2400" b="0" kern="0" dirty="0">
              <a:solidFill>
                <a:srgbClr val="000000"/>
              </a:solidFill>
            </a:endParaRPr>
          </a:p>
          <a:p>
            <a:pPr lvl="0"/>
            <a:endParaRPr lang="en-US" sz="2400" b="0" kern="0" dirty="0">
              <a:solidFill>
                <a:srgbClr val="000000"/>
              </a:solidFill>
            </a:endParaRPr>
          </a:p>
          <a:p>
            <a:pPr lvl="0"/>
            <a:endParaRPr lang="en-US" sz="2400" b="0" kern="0" dirty="0">
              <a:solidFill>
                <a:srgbClr val="000000"/>
              </a:solidFill>
            </a:endParaRPr>
          </a:p>
          <a:p>
            <a:pPr lvl="0"/>
            <a:endParaRPr lang="en-US" sz="2400" b="0" kern="0" dirty="0">
              <a:solidFill>
                <a:srgbClr val="000000"/>
              </a:solidFill>
            </a:endParaRPr>
          </a:p>
          <a:p>
            <a:pPr lvl="0"/>
            <a:endParaRPr lang="en-US" sz="2400" b="0" kern="0" dirty="0">
              <a:solidFill>
                <a:srgbClr val="000000"/>
              </a:solidFill>
            </a:endParaRPr>
          </a:p>
          <a:p>
            <a:pPr lvl="0"/>
            <a:endParaRPr lang="en-US" sz="2400" b="0" kern="0" dirty="0">
              <a:solidFill>
                <a:srgbClr val="000000"/>
              </a:solidFill>
            </a:endParaRPr>
          </a:p>
          <a:p>
            <a:pPr lvl="0"/>
            <a:endParaRPr lang="en-US" sz="2400" b="0" kern="0" dirty="0">
              <a:solidFill>
                <a:srgbClr val="000000"/>
              </a:solidFill>
            </a:endParaRPr>
          </a:p>
          <a:p>
            <a:pPr lvl="0"/>
            <a:endParaRPr lang="en-US" sz="2400" b="0" kern="0" dirty="0">
              <a:solidFill>
                <a:srgbClr val="000000"/>
              </a:solidFill>
            </a:endParaRPr>
          </a:p>
          <a:p>
            <a:pPr lvl="0"/>
            <a:endParaRPr lang="en-US" sz="2400" b="0" kern="0" dirty="0">
              <a:solidFill>
                <a:srgbClr val="000000"/>
              </a:solidFill>
            </a:endParaRPr>
          </a:p>
          <a:p>
            <a:pPr lvl="0"/>
            <a:r>
              <a:rPr lang="en-US" sz="2400" b="0" kern="0" dirty="0">
                <a:solidFill>
                  <a:srgbClr val="000000"/>
                </a:solidFill>
                <a:hlinkClick r:id="rId3"/>
              </a:rPr>
              <a:t>https://time.graphics/pt/line/593132</a:t>
            </a:r>
            <a:endParaRPr lang="en-US" sz="2400" b="0" kern="0" dirty="0">
              <a:solidFill>
                <a:srgbClr val="000000"/>
              </a:solidFill>
            </a:endParaRPr>
          </a:p>
          <a:p>
            <a:pPr marL="0" lvl="0" indent="0">
              <a:buNone/>
            </a:pPr>
            <a:endParaRPr lang="en-US" sz="2400" b="0" kern="0" dirty="0">
              <a:solidFill>
                <a:srgbClr val="000000"/>
              </a:solidFill>
            </a:endParaRPr>
          </a:p>
        </p:txBody>
      </p:sp>
      <p:pic>
        <p:nvPicPr>
          <p:cNvPr id="7" name="Picture 6">
            <a:extLst>
              <a:ext uri="{FF2B5EF4-FFF2-40B4-BE49-F238E27FC236}">
                <a16:creationId xmlns:a16="http://schemas.microsoft.com/office/drawing/2014/main" id="{F2EBD931-7DE6-B39A-D193-40AEE94C24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30788"/>
            <a:ext cx="9144000" cy="4405997"/>
          </a:xfrm>
          <a:prstGeom prst="rect">
            <a:avLst/>
          </a:prstGeom>
        </p:spPr>
      </p:pic>
    </p:spTree>
    <p:extLst>
      <p:ext uri="{BB962C8B-B14F-4D97-AF65-F5344CB8AC3E}">
        <p14:creationId xmlns:p14="http://schemas.microsoft.com/office/powerpoint/2010/main" val="324367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.NET Core Essentials</a:t>
            </a:r>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US" sz="2400" b="0" kern="0" dirty="0">
                <a:solidFill>
                  <a:srgbClr val="000000"/>
                </a:solidFill>
              </a:rPr>
              <a:t>Coming version of .NET</a:t>
            </a:r>
          </a:p>
        </p:txBody>
      </p:sp>
      <p:pic>
        <p:nvPicPr>
          <p:cNvPr id="5" name="Picture 4">
            <a:extLst>
              <a:ext uri="{FF2B5EF4-FFF2-40B4-BE49-F238E27FC236}">
                <a16:creationId xmlns:a16="http://schemas.microsoft.com/office/drawing/2014/main" id="{ECDFD7D7-9DF9-E317-712B-6DD7861CF2D9}"/>
              </a:ext>
            </a:extLst>
          </p:cNvPr>
          <p:cNvPicPr>
            <a:picLocks noChangeAspect="1"/>
          </p:cNvPicPr>
          <p:nvPr/>
        </p:nvPicPr>
        <p:blipFill rotWithShape="1">
          <a:blip r:embed="rId3">
            <a:extLst>
              <a:ext uri="{28A0092B-C50C-407E-A947-70E740481C1C}">
                <a14:useLocalDpi xmlns:a14="http://schemas.microsoft.com/office/drawing/2010/main" val="0"/>
              </a:ext>
            </a:extLst>
          </a:blip>
          <a:srcRect t="19340" b="23640"/>
          <a:stretch/>
        </p:blipFill>
        <p:spPr>
          <a:xfrm>
            <a:off x="685006" y="1496939"/>
            <a:ext cx="7773988" cy="3168202"/>
          </a:xfrm>
          <a:prstGeom prst="rect">
            <a:avLst/>
          </a:prstGeom>
        </p:spPr>
      </p:pic>
      <p:pic>
        <p:nvPicPr>
          <p:cNvPr id="7" name="Picture 6">
            <a:extLst>
              <a:ext uri="{FF2B5EF4-FFF2-40B4-BE49-F238E27FC236}">
                <a16:creationId xmlns:a16="http://schemas.microsoft.com/office/drawing/2014/main" id="{7CAB64AA-F41A-9792-FC3A-B85FBC1421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399" y="4665141"/>
            <a:ext cx="5741619" cy="2114162"/>
          </a:xfrm>
          <a:prstGeom prst="rect">
            <a:avLst/>
          </a:prstGeom>
        </p:spPr>
      </p:pic>
    </p:spTree>
    <p:extLst>
      <p:ext uri="{BB962C8B-B14F-4D97-AF65-F5344CB8AC3E}">
        <p14:creationId xmlns:p14="http://schemas.microsoft.com/office/powerpoint/2010/main" val="1477459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.NET Core Essentials</a:t>
            </a:r>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US" sz="2400" b="0" kern="0" dirty="0">
                <a:solidFill>
                  <a:srgbClr val="000000"/>
                </a:solidFill>
              </a:rPr>
              <a:t>The direction of .NET Core</a:t>
            </a:r>
          </a:p>
          <a:p>
            <a:pPr lvl="1"/>
            <a:r>
              <a:rPr lang="en-US" sz="1600" b="0" kern="0" dirty="0">
                <a:solidFill>
                  <a:srgbClr val="000000"/>
                </a:solidFill>
              </a:rPr>
              <a:t>The .NET Core platform provides significant performance benefits as compared to the traditional .NET Framework</a:t>
            </a:r>
          </a:p>
          <a:p>
            <a:pPr lvl="1"/>
            <a:r>
              <a:rPr lang="en-US" sz="1600" b="0" kern="0" dirty="0">
                <a:solidFill>
                  <a:srgbClr val="000000"/>
                </a:solidFill>
              </a:rPr>
              <a:t>.NET Core has been well-adopted outside Microsoft and benefits from strong community involvement</a:t>
            </a:r>
          </a:p>
          <a:p>
            <a:pPr lvl="1"/>
            <a:r>
              <a:rPr lang="en-US" sz="1600" b="0" kern="0" dirty="0">
                <a:solidFill>
                  <a:srgbClr val="000000"/>
                </a:solidFill>
              </a:rPr>
              <a:t>.NET Core benefits from a server-centric design that is not Windows-focused</a:t>
            </a:r>
          </a:p>
          <a:p>
            <a:pPr lvl="1"/>
            <a:r>
              <a:rPr lang="en-US" sz="1600" b="0" kern="0" dirty="0">
                <a:solidFill>
                  <a:srgbClr val="000000"/>
                </a:solidFill>
              </a:rPr>
              <a:t>.NET Core is now a stable platform suitable for new application development</a:t>
            </a:r>
          </a:p>
          <a:p>
            <a:pPr marL="288925" lvl="1" indent="0">
              <a:buNone/>
            </a:pPr>
            <a:endParaRPr lang="en-US" sz="1600" b="0" kern="0" dirty="0">
              <a:solidFill>
                <a:srgbClr val="000000"/>
              </a:solidFill>
            </a:endParaRPr>
          </a:p>
          <a:p>
            <a:pPr marL="288925" lvl="1" indent="0">
              <a:buNone/>
            </a:pPr>
            <a:r>
              <a:rPr lang="en-US" sz="1600" b="0" kern="0" dirty="0">
                <a:solidFill>
                  <a:srgbClr val="000000"/>
                </a:solidFill>
              </a:rPr>
              <a:t>(https://www.infoq.com/articles/future-of-net-core/)</a:t>
            </a:r>
          </a:p>
        </p:txBody>
      </p:sp>
    </p:spTree>
    <p:extLst>
      <p:ext uri="{BB962C8B-B14F-4D97-AF65-F5344CB8AC3E}">
        <p14:creationId xmlns:p14="http://schemas.microsoft.com/office/powerpoint/2010/main" val="3529990605"/>
      </p:ext>
    </p:extLst>
  </p:cSld>
  <p:clrMapOvr>
    <a:masterClrMapping/>
  </p:clrMapOvr>
</p:sld>
</file>

<file path=ppt/theme/theme1.xml><?xml version="1.0" encoding="utf-8"?>
<a:theme xmlns:a="http://schemas.openxmlformats.org/drawingml/2006/main" name="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NG_MOC_Core_ModuleNew</Template>
  <TotalTime>574</TotalTime>
  <Words>1632</Words>
  <Application>Microsoft Office PowerPoint</Application>
  <PresentationFormat>On-screen Show (4:3)</PresentationFormat>
  <Paragraphs>233</Paragraphs>
  <Slides>24</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Wingdings</vt:lpstr>
      <vt:lpstr>Segoe UI</vt:lpstr>
      <vt:lpstr>Arial</vt:lpstr>
      <vt:lpstr>Calibri</vt:lpstr>
      <vt:lpstr>Verdana</vt:lpstr>
      <vt:lpstr>NG_MOC_Core_ModuleNew2</vt:lpstr>
      <vt:lpstr>Introduction</vt:lpstr>
      <vt:lpstr>Course Website</vt:lpstr>
      <vt:lpstr>Your Instructor</vt:lpstr>
      <vt:lpstr>Training Schedule</vt:lpstr>
      <vt:lpstr>Modules</vt:lpstr>
      <vt:lpstr>.NET Core Essentials</vt:lpstr>
      <vt:lpstr>.NET Core Essentials</vt:lpstr>
      <vt:lpstr>.NET Core Essentials</vt:lpstr>
      <vt:lpstr>.NET Core Essentials</vt:lpstr>
      <vt:lpstr>Introduction to ASP.NET Core 5</vt:lpstr>
      <vt:lpstr>Introduction to ASP.NET Core 5</vt:lpstr>
      <vt:lpstr>Introduction to ASP.NET Core 5</vt:lpstr>
      <vt:lpstr>Introduction to ASP.NET Core 5</vt:lpstr>
      <vt:lpstr>Introduction to ASP.NET Core 5</vt:lpstr>
      <vt:lpstr>Introduction to ASP.NET Core 5</vt:lpstr>
      <vt:lpstr>Cross-Platform Setup</vt:lpstr>
      <vt:lpstr>Cross-Platform Setup</vt:lpstr>
      <vt:lpstr>Cross-Platform Setup</vt:lpstr>
      <vt:lpstr>Cross-Platform Setup</vt:lpstr>
      <vt:lpstr>Cross-Platform Setup</vt:lpstr>
      <vt:lpstr>Cross-Platform Setup</vt:lpstr>
      <vt:lpstr>Cross-Platform Setup</vt:lpstr>
      <vt:lpstr>Cross-Platform Setup</vt:lpstr>
      <vt:lpstr>Cross-Platform Setup</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dc:title>
  <dc:creator>Richard Strange</dc:creator>
  <cp:lastModifiedBy>Corporate Trainer - Trainer 4</cp:lastModifiedBy>
  <cp:revision>66</cp:revision>
  <dcterms:created xsi:type="dcterms:W3CDTF">2019-05-28T15:35:21Z</dcterms:created>
  <dcterms:modified xsi:type="dcterms:W3CDTF">2022-09-05T17:13:48Z</dcterms:modified>
</cp:coreProperties>
</file>